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308" r:id="rId40"/>
    <p:sldId id="294" r:id="rId41"/>
    <p:sldId id="295" r:id="rId42"/>
    <p:sldId id="296" r:id="rId43"/>
    <p:sldId id="318" r:id="rId44"/>
    <p:sldId id="297" r:id="rId45"/>
    <p:sldId id="298" r:id="rId46"/>
    <p:sldId id="299" r:id="rId47"/>
    <p:sldId id="300" r:id="rId48"/>
    <p:sldId id="301" r:id="rId49"/>
    <p:sldId id="306" r:id="rId50"/>
    <p:sldId id="302" r:id="rId51"/>
    <p:sldId id="303" r:id="rId52"/>
    <p:sldId id="304" r:id="rId53"/>
    <p:sldId id="305" r:id="rId54"/>
    <p:sldId id="307" r:id="rId55"/>
    <p:sldId id="309" r:id="rId56"/>
    <p:sldId id="310" r:id="rId57"/>
    <p:sldId id="311" r:id="rId58"/>
    <p:sldId id="312" r:id="rId59"/>
    <p:sldId id="313" r:id="rId60"/>
    <p:sldId id="314" r:id="rId61"/>
    <p:sldId id="315" r:id="rId62"/>
    <p:sldId id="316" r:id="rId63"/>
    <p:sldId id="317" r:id="rId6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61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2CBB30CA-52B9-46D5-8AB7-7240A27A2EC9}" type="datetimeFigureOut">
              <a:rPr lang="ar-SA" smtClean="0"/>
              <a:pPr/>
              <a:t>10/04/1434</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4691628C-A521-4CF3-A42F-F2CFD8979E74}"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CBB30CA-52B9-46D5-8AB7-7240A27A2EC9}" type="datetimeFigureOut">
              <a:rPr lang="ar-SA" smtClean="0"/>
              <a:pPr/>
              <a:t>10/04/1434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691628C-A521-4CF3-A42F-F2CFD8979E74}"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CBB30CA-52B9-46D5-8AB7-7240A27A2EC9}" type="datetimeFigureOut">
              <a:rPr lang="ar-SA" smtClean="0"/>
              <a:pPr/>
              <a:t>10/04/1434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691628C-A521-4CF3-A42F-F2CFD8979E74}"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2CBB30CA-52B9-46D5-8AB7-7240A27A2EC9}" type="datetimeFigureOut">
              <a:rPr lang="ar-SA" smtClean="0"/>
              <a:pPr/>
              <a:t>10/04/1434</a:t>
            </a:fld>
            <a:endParaRPr lang="ar-SA"/>
          </a:p>
        </p:txBody>
      </p:sp>
      <p:sp>
        <p:nvSpPr>
          <p:cNvPr id="9" name="عنصر نائب لرقم الشريحة 8"/>
          <p:cNvSpPr>
            <a:spLocks noGrp="1"/>
          </p:cNvSpPr>
          <p:nvPr>
            <p:ph type="sldNum" sz="quarter" idx="15"/>
          </p:nvPr>
        </p:nvSpPr>
        <p:spPr/>
        <p:txBody>
          <a:bodyPr rtlCol="0"/>
          <a:lstStyle/>
          <a:p>
            <a:fld id="{4691628C-A521-4CF3-A42F-F2CFD8979E74}" type="slidenum">
              <a:rPr lang="ar-SA" smtClean="0"/>
              <a:pPr/>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2CBB30CA-52B9-46D5-8AB7-7240A27A2EC9}" type="datetimeFigureOut">
              <a:rPr lang="ar-SA" smtClean="0"/>
              <a:pPr/>
              <a:t>10/04/1434</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4691628C-A521-4CF3-A42F-F2CFD8979E74}"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2CBB30CA-52B9-46D5-8AB7-7240A27A2EC9}" type="datetimeFigureOut">
              <a:rPr lang="ar-SA" smtClean="0"/>
              <a:pPr/>
              <a:t>10/04/1434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691628C-A521-4CF3-A42F-F2CFD8979E74}" type="slidenum">
              <a:rPr lang="ar-SA" smtClean="0"/>
              <a:pPr/>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2CBB30CA-52B9-46D5-8AB7-7240A27A2EC9}" type="datetimeFigureOut">
              <a:rPr lang="ar-SA" smtClean="0"/>
              <a:pPr/>
              <a:t>10/04/1434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691628C-A521-4CF3-A42F-F2CFD8979E74}" type="slidenum">
              <a:rPr lang="ar-SA" smtClean="0"/>
              <a:pPr/>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2CBB30CA-52B9-46D5-8AB7-7240A27A2EC9}" type="datetimeFigureOut">
              <a:rPr lang="ar-SA" smtClean="0"/>
              <a:pPr/>
              <a:t>10/04/1434</a:t>
            </a:fld>
            <a:endParaRPr lang="ar-SA"/>
          </a:p>
        </p:txBody>
      </p:sp>
      <p:sp>
        <p:nvSpPr>
          <p:cNvPr id="7" name="عنصر نائب لرقم الشريحة 6"/>
          <p:cNvSpPr>
            <a:spLocks noGrp="1"/>
          </p:cNvSpPr>
          <p:nvPr>
            <p:ph type="sldNum" sz="quarter" idx="11"/>
          </p:nvPr>
        </p:nvSpPr>
        <p:spPr/>
        <p:txBody>
          <a:bodyPr rtlCol="0"/>
          <a:lstStyle/>
          <a:p>
            <a:fld id="{4691628C-A521-4CF3-A42F-F2CFD8979E74}" type="slidenum">
              <a:rPr lang="ar-SA" smtClean="0"/>
              <a:pPr/>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CBB30CA-52B9-46D5-8AB7-7240A27A2EC9}" type="datetimeFigureOut">
              <a:rPr lang="ar-SA" smtClean="0"/>
              <a:pPr/>
              <a:t>10/04/1434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691628C-A521-4CF3-A42F-F2CFD8979E74}"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2CBB30CA-52B9-46D5-8AB7-7240A27A2EC9}" type="datetimeFigureOut">
              <a:rPr lang="ar-SA" smtClean="0"/>
              <a:pPr/>
              <a:t>10/04/1434</a:t>
            </a:fld>
            <a:endParaRPr lang="ar-SA"/>
          </a:p>
        </p:txBody>
      </p:sp>
      <p:sp>
        <p:nvSpPr>
          <p:cNvPr id="22" name="عنصر نائب لرقم الشريحة 21"/>
          <p:cNvSpPr>
            <a:spLocks noGrp="1"/>
          </p:cNvSpPr>
          <p:nvPr>
            <p:ph type="sldNum" sz="quarter" idx="15"/>
          </p:nvPr>
        </p:nvSpPr>
        <p:spPr/>
        <p:txBody>
          <a:bodyPr rtlCol="0"/>
          <a:lstStyle/>
          <a:p>
            <a:fld id="{4691628C-A521-4CF3-A42F-F2CFD8979E74}" type="slidenum">
              <a:rPr lang="ar-SA" smtClean="0"/>
              <a:pPr/>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2CBB30CA-52B9-46D5-8AB7-7240A27A2EC9}" type="datetimeFigureOut">
              <a:rPr lang="ar-SA" smtClean="0"/>
              <a:pPr/>
              <a:t>10/04/1434</a:t>
            </a:fld>
            <a:endParaRPr lang="ar-SA"/>
          </a:p>
        </p:txBody>
      </p:sp>
      <p:sp>
        <p:nvSpPr>
          <p:cNvPr id="18" name="عنصر نائب لرقم الشريحة 17"/>
          <p:cNvSpPr>
            <a:spLocks noGrp="1"/>
          </p:cNvSpPr>
          <p:nvPr>
            <p:ph type="sldNum" sz="quarter" idx="11"/>
          </p:nvPr>
        </p:nvSpPr>
        <p:spPr/>
        <p:txBody>
          <a:bodyPr rtlCol="0"/>
          <a:lstStyle/>
          <a:p>
            <a:fld id="{4691628C-A521-4CF3-A42F-F2CFD8979E74}" type="slidenum">
              <a:rPr lang="ar-SA" smtClean="0"/>
              <a:pPr/>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CBB30CA-52B9-46D5-8AB7-7240A27A2EC9}" type="datetimeFigureOut">
              <a:rPr lang="ar-SA" smtClean="0"/>
              <a:pPr/>
              <a:t>10/04/1434</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691628C-A521-4CF3-A42F-F2CFD8979E74}"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476673"/>
            <a:ext cx="7772400" cy="1512167"/>
          </a:xfrm>
        </p:spPr>
        <p:txBody>
          <a:bodyPr/>
          <a:lstStyle/>
          <a:p>
            <a:r>
              <a:rPr lang="ar-SA" dirty="0" smtClean="0"/>
              <a:t>تحليل وتصميم نظم المعلومات</a:t>
            </a:r>
            <a:endParaRPr lang="ar-SA" dirty="0"/>
          </a:p>
        </p:txBody>
      </p:sp>
      <p:sp>
        <p:nvSpPr>
          <p:cNvPr id="3" name="عنوان فرعي 2"/>
          <p:cNvSpPr>
            <a:spLocks noGrp="1"/>
          </p:cNvSpPr>
          <p:nvPr>
            <p:ph type="subTitle" idx="1"/>
          </p:nvPr>
        </p:nvSpPr>
        <p:spPr>
          <a:xfrm>
            <a:off x="1371600" y="1916832"/>
            <a:ext cx="6400800" cy="3721968"/>
          </a:xfrm>
        </p:spPr>
        <p:txBody>
          <a:bodyPr/>
          <a:lstStyle/>
          <a:p>
            <a:pPr algn="r">
              <a:buFont typeface="Arial" pitchFamily="34" charset="0"/>
              <a:buChar char="•"/>
            </a:pPr>
            <a:r>
              <a:rPr lang="ar-SA" dirty="0" smtClean="0"/>
              <a:t>لماذا  تحليل النظم</a:t>
            </a:r>
          </a:p>
          <a:p>
            <a:pPr algn="r">
              <a:buFont typeface="Arial" pitchFamily="34" charset="0"/>
              <a:buChar char="•"/>
            </a:pPr>
            <a:r>
              <a:rPr lang="ar-SA" dirty="0" smtClean="0"/>
              <a:t>مفهوم النظام</a:t>
            </a:r>
          </a:p>
          <a:p>
            <a:pPr algn="r">
              <a:buFont typeface="Arial" pitchFamily="34" charset="0"/>
              <a:buChar char="•"/>
            </a:pPr>
            <a:r>
              <a:rPr lang="ar-SA" dirty="0" smtClean="0"/>
              <a:t>الخصائص العامة للنظام</a:t>
            </a:r>
          </a:p>
          <a:p>
            <a:pPr algn="r">
              <a:buFont typeface="Arial" pitchFamily="34" charset="0"/>
              <a:buChar char="•"/>
            </a:pPr>
            <a:r>
              <a:rPr lang="ar-SA" dirty="0" smtClean="0"/>
              <a:t>تصنيف النظم</a:t>
            </a:r>
          </a:p>
          <a:p>
            <a:pPr algn="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426170"/>
          </a:xfrm>
        </p:spPr>
        <p:txBody>
          <a:bodyPr>
            <a:normAutofit fontScale="90000"/>
          </a:bodyPr>
          <a:lstStyle/>
          <a:p>
            <a:pPr algn="r"/>
            <a:r>
              <a:rPr lang="en-US" sz="2200" b="1" i="1" dirty="0" smtClean="0">
                <a:sym typeface="AGA Arabesque"/>
              </a:rPr>
              <a:t></a:t>
            </a:r>
            <a:r>
              <a:rPr lang="ar-SA" sz="2200" b="1" i="1" dirty="0" smtClean="0"/>
              <a:t> الخصائص العامة </a:t>
            </a:r>
            <a:r>
              <a:rPr lang="ar-SA" sz="2200" b="1" i="1" dirty="0" err="1" smtClean="0"/>
              <a:t>للنظام :</a:t>
            </a:r>
            <a:r>
              <a:rPr lang="ar-SA" sz="2200" b="1" i="1" dirty="0" smtClean="0"/>
              <a:t> </a:t>
            </a:r>
            <a:r>
              <a:rPr lang="en-US" sz="2200" b="1" i="1" dirty="0" smtClean="0"/>
              <a:t/>
            </a:r>
            <a:br>
              <a:rPr lang="en-US" sz="2200" b="1" i="1" dirty="0" smtClean="0"/>
            </a:br>
            <a:r>
              <a:rPr lang="ar-SA" sz="2200" dirty="0" smtClean="0"/>
              <a:t>أن نقص أحدى هذه الخصائص يعيق عمل النظام عن الوصول إلى الأداء </a:t>
            </a:r>
            <a:r>
              <a:rPr lang="ar-SA" sz="2200" dirty="0" err="1" smtClean="0"/>
              <a:t>الأمثل </a:t>
            </a:r>
            <a:r>
              <a:rPr lang="ar-SA" sz="2200" dirty="0" smtClean="0"/>
              <a:t>، أما نقص أغلبها فهو حتماً يؤدي إلى فشل النظام</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1340768"/>
            <a:ext cx="7467600" cy="3960440"/>
          </a:xfrm>
        </p:spPr>
        <p:txBody>
          <a:bodyPr>
            <a:normAutofit lnSpcReduction="10000"/>
          </a:bodyPr>
          <a:lstStyle/>
          <a:p>
            <a:r>
              <a:rPr lang="ar-SA" b="1" dirty="0" smtClean="0"/>
              <a:t>الهدف</a:t>
            </a:r>
          </a:p>
          <a:p>
            <a:r>
              <a:rPr lang="ar-SA" b="1" dirty="0" smtClean="0"/>
              <a:t>البيئة</a:t>
            </a:r>
          </a:p>
          <a:p>
            <a:r>
              <a:rPr lang="ar-SA" b="1" dirty="0" smtClean="0"/>
              <a:t>الحدود</a:t>
            </a:r>
          </a:p>
          <a:p>
            <a:r>
              <a:rPr lang="ar-SA" b="1" dirty="0" smtClean="0"/>
              <a:t>النظم الفرعية </a:t>
            </a:r>
          </a:p>
          <a:p>
            <a:r>
              <a:rPr lang="ar-SA" b="1" dirty="0" smtClean="0"/>
              <a:t>التغذية العكسية </a:t>
            </a:r>
          </a:p>
          <a:p>
            <a:r>
              <a:rPr lang="ar-SA" b="1" dirty="0" smtClean="0"/>
              <a:t>الية التحكم</a:t>
            </a:r>
          </a:p>
          <a:p>
            <a:pPr>
              <a:buNone/>
            </a:pPr>
            <a:endParaRPr lang="ar-SA" b="1" dirty="0" smtClean="0"/>
          </a:p>
          <a:p>
            <a:pPr marL="457200" indent="-457200">
              <a:buFont typeface="+mj-lt"/>
              <a:buAutoNum type="arabicPeriod"/>
            </a:pPr>
            <a:r>
              <a:rPr lang="ar-SA" b="1" dirty="0" smtClean="0"/>
              <a:t>الهدف:</a:t>
            </a:r>
            <a:r>
              <a:rPr lang="ar-SA" dirty="0" smtClean="0"/>
              <a:t>يجب أن يكون لكل نظام هدف معين يسعى إلى تحقيقه</a:t>
            </a:r>
          </a:p>
          <a:p>
            <a:pPr marL="457200" indent="-457200">
              <a:buNone/>
            </a:pPr>
            <a:r>
              <a:rPr lang="ar-SA" b="1" dirty="0" smtClean="0"/>
              <a:t>مثال</a:t>
            </a:r>
          </a:p>
          <a:p>
            <a:pPr marL="457200" indent="-457200">
              <a:buNone/>
            </a:pPr>
            <a:endParaRPr lang="ar-SA" b="1" dirty="0" smtClean="0"/>
          </a:p>
          <a:p>
            <a:pPr marL="457200" indent="-457200">
              <a:buNone/>
            </a:pPr>
            <a:endParaRPr lang="en-US" dirty="0" smtClean="0"/>
          </a:p>
          <a:p>
            <a:pPr>
              <a:buNone/>
            </a:pPr>
            <a:endParaRPr lang="ar-SA" dirty="0"/>
          </a:p>
        </p:txBody>
      </p:sp>
      <p:pic>
        <p:nvPicPr>
          <p:cNvPr id="3074" name="Picture 2"/>
          <p:cNvPicPr>
            <a:picLocks noChangeAspect="1" noChangeArrowheads="1"/>
          </p:cNvPicPr>
          <p:nvPr/>
        </p:nvPicPr>
        <p:blipFill>
          <a:blip r:embed="rId2" cstate="print"/>
          <a:srcRect/>
          <a:stretch>
            <a:fillRect/>
          </a:stretch>
        </p:blipFill>
        <p:spPr bwMode="auto">
          <a:xfrm>
            <a:off x="419074" y="4653136"/>
            <a:ext cx="7505752" cy="2204864"/>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611560" y="620689"/>
            <a:ext cx="7707475" cy="2242441"/>
          </a:xfrm>
          <a:prstGeom prst="rect">
            <a:avLst/>
          </a:prstGeom>
          <a:noFill/>
          <a:ln w="9525">
            <a:noFill/>
            <a:miter lim="800000"/>
            <a:headEnd/>
            <a:tailEnd/>
          </a:ln>
        </p:spPr>
      </p:pic>
      <p:sp>
        <p:nvSpPr>
          <p:cNvPr id="3" name="عنصر نائب للمحتوى 2"/>
          <p:cNvSpPr>
            <a:spLocks noGrp="1"/>
          </p:cNvSpPr>
          <p:nvPr>
            <p:ph sz="quarter" idx="1"/>
          </p:nvPr>
        </p:nvSpPr>
        <p:spPr>
          <a:xfrm>
            <a:off x="457200" y="260648"/>
            <a:ext cx="7467600" cy="6213304"/>
          </a:xfrm>
        </p:spPr>
        <p:txBody>
          <a:bodyPr>
            <a:normAutofit fontScale="85000" lnSpcReduction="10000"/>
          </a:bodyPr>
          <a:lstStyle/>
          <a:p>
            <a:pPr marL="457200" indent="-457200">
              <a:buFont typeface="+mj-lt"/>
              <a:buAutoNum type="arabicPeriod" startAt="2"/>
            </a:pPr>
            <a:r>
              <a:rPr lang="ar-SA" b="1" dirty="0" smtClean="0"/>
              <a:t>- </a:t>
            </a:r>
            <a:r>
              <a:rPr lang="ar-SA" b="1" dirty="0" err="1" smtClean="0"/>
              <a:t>البيئــــــــــــــــة </a:t>
            </a:r>
            <a:r>
              <a:rPr lang="ar-SA" b="1" dirty="0" smtClean="0"/>
              <a:t>: </a:t>
            </a:r>
            <a:r>
              <a:rPr lang="ar-SA" dirty="0" smtClean="0"/>
              <a:t>هي مجموعة من العوامل الموجودة خارج حدود </a:t>
            </a:r>
            <a:r>
              <a:rPr lang="ar-SA" dirty="0" err="1" smtClean="0"/>
              <a:t>النظام </a:t>
            </a:r>
            <a:r>
              <a:rPr lang="ar-SA" dirty="0" smtClean="0"/>
              <a:t>، والتي تؤثر في سلوك النظام وظروف </a:t>
            </a:r>
            <a:r>
              <a:rPr lang="ar-SA" dirty="0" err="1" smtClean="0"/>
              <a:t>عمله </a:t>
            </a:r>
            <a:r>
              <a:rPr lang="ar-SA" dirty="0" smtClean="0"/>
              <a:t>،  ويستخدمون </a:t>
            </a:r>
            <a:r>
              <a:rPr lang="ar-SA" dirty="0" err="1" smtClean="0"/>
              <a:t>مدخلاته</a:t>
            </a:r>
            <a:r>
              <a:rPr lang="ar-SA" dirty="0" smtClean="0"/>
              <a:t>  ويقدم إليها مخرجاته.</a:t>
            </a:r>
          </a:p>
          <a:p>
            <a:pPr marL="457200" indent="-457200">
              <a:buNone/>
            </a:pPr>
            <a:endParaRPr lang="ar-SA" dirty="0" smtClean="0"/>
          </a:p>
          <a:p>
            <a:pPr marL="457200" indent="-457200">
              <a:buFont typeface="+mj-lt"/>
              <a:buAutoNum type="arabicPeriod" startAt="2"/>
            </a:pPr>
            <a:endParaRPr lang="ar-SA" b="1" dirty="0" smtClean="0"/>
          </a:p>
          <a:p>
            <a:pPr marL="457200" indent="-457200">
              <a:buFont typeface="+mj-lt"/>
              <a:buAutoNum type="arabicPeriod" startAt="2"/>
            </a:pPr>
            <a:endParaRPr lang="ar-SA" b="1" dirty="0" smtClean="0"/>
          </a:p>
          <a:p>
            <a:pPr marL="457200" indent="-457200">
              <a:buFont typeface="+mj-lt"/>
              <a:buAutoNum type="arabicPeriod" startAt="2"/>
            </a:pPr>
            <a:endParaRPr lang="ar-SA" b="1" dirty="0" smtClean="0"/>
          </a:p>
          <a:p>
            <a:pPr marL="457200" indent="-457200">
              <a:buFont typeface="+mj-lt"/>
              <a:buAutoNum type="arabicPeriod" startAt="2"/>
            </a:pPr>
            <a:endParaRPr lang="ar-SA" b="1" dirty="0" smtClean="0"/>
          </a:p>
          <a:p>
            <a:pPr marL="457200" indent="-457200">
              <a:buFont typeface="+mj-lt"/>
              <a:buAutoNum type="arabicPeriod" startAt="2"/>
            </a:pPr>
            <a:endParaRPr lang="ar-SA" b="1" dirty="0" smtClean="0"/>
          </a:p>
          <a:p>
            <a:pPr marL="457200" indent="-457200">
              <a:buFont typeface="+mj-lt"/>
              <a:buAutoNum type="arabicPeriod" startAt="2"/>
            </a:pPr>
            <a:r>
              <a:rPr lang="ar-SA" b="1" dirty="0" smtClean="0"/>
              <a:t>الحدود: </a:t>
            </a:r>
            <a:r>
              <a:rPr lang="ar-SA" dirty="0" smtClean="0"/>
              <a:t>هي الإطار الذي يضم جميع مكونات </a:t>
            </a:r>
            <a:r>
              <a:rPr lang="ar-SA" dirty="0" err="1" smtClean="0"/>
              <a:t>النظام .</a:t>
            </a:r>
            <a:r>
              <a:rPr lang="ar-SA" dirty="0" smtClean="0"/>
              <a:t> </a:t>
            </a:r>
          </a:p>
          <a:p>
            <a:pPr lvl="0">
              <a:buNone/>
            </a:pPr>
            <a:r>
              <a:rPr lang="ar-SA" b="1" dirty="0" smtClean="0"/>
              <a:t>أمثلــــــــــــــــــة</a:t>
            </a:r>
            <a:r>
              <a:rPr lang="ar-SA" dirty="0" smtClean="0"/>
              <a:t>:</a:t>
            </a:r>
            <a:endParaRPr lang="en-US" dirty="0" smtClean="0"/>
          </a:p>
          <a:p>
            <a:pPr lvl="0"/>
            <a:r>
              <a:rPr lang="ar-SA" dirty="0" smtClean="0"/>
              <a:t>حدود نظام </a:t>
            </a:r>
            <a:r>
              <a:rPr lang="ar-SA" dirty="0" err="1" smtClean="0"/>
              <a:t>الجامعة </a:t>
            </a:r>
            <a:r>
              <a:rPr lang="ar-SA" dirty="0" smtClean="0"/>
              <a:t>: هو الذي يضم مباني الجامعة وموظفيها ومدرسيها </a:t>
            </a:r>
            <a:r>
              <a:rPr lang="ar-SA" dirty="0" err="1" smtClean="0"/>
              <a:t>وطلابها .</a:t>
            </a:r>
            <a:r>
              <a:rPr lang="ar-SA" dirty="0" smtClean="0"/>
              <a:t> </a:t>
            </a:r>
            <a:endParaRPr lang="en-US" dirty="0" smtClean="0"/>
          </a:p>
          <a:p>
            <a:pPr lvl="0"/>
            <a:r>
              <a:rPr lang="ar-SA" dirty="0" smtClean="0"/>
              <a:t> حدود نظام </a:t>
            </a:r>
            <a:r>
              <a:rPr lang="ar-SA" dirty="0" err="1" smtClean="0"/>
              <a:t>المصنع </a:t>
            </a:r>
            <a:r>
              <a:rPr lang="ar-SA" dirty="0" smtClean="0"/>
              <a:t>: هو الذي يضم مباني المصانع والعمال </a:t>
            </a:r>
            <a:r>
              <a:rPr lang="ar-SA" dirty="0" err="1" smtClean="0"/>
              <a:t>والإدارة .</a:t>
            </a:r>
            <a:r>
              <a:rPr lang="ar-SA" dirty="0" smtClean="0"/>
              <a:t> </a:t>
            </a:r>
          </a:p>
          <a:p>
            <a:pPr marL="457200" indent="-457200">
              <a:buFont typeface="+mj-lt"/>
              <a:buAutoNum type="arabicPeriod" startAt="4"/>
            </a:pPr>
            <a:r>
              <a:rPr lang="ar-SA" b="1" dirty="0" smtClean="0"/>
              <a:t>النظم </a:t>
            </a:r>
            <a:r>
              <a:rPr lang="ar-SA" b="1" dirty="0" err="1" smtClean="0"/>
              <a:t>الفرعية :</a:t>
            </a:r>
            <a:r>
              <a:rPr lang="ar-SA" b="1" dirty="0" smtClean="0"/>
              <a:t> </a:t>
            </a:r>
            <a:endParaRPr lang="en-US" dirty="0" smtClean="0"/>
          </a:p>
          <a:p>
            <a:r>
              <a:rPr lang="ar-SA" dirty="0" smtClean="0"/>
              <a:t>يتكون النظام من عدد من المكونات أو النظم </a:t>
            </a:r>
            <a:r>
              <a:rPr lang="ar-SA" dirty="0" err="1" smtClean="0"/>
              <a:t>الفرعية </a:t>
            </a:r>
            <a:r>
              <a:rPr lang="ar-SA" dirty="0" smtClean="0"/>
              <a:t>، وهو نظام فرعي يقوم بأداء وظيفة محدودة تكون جزءا من الوظيفة العامة </a:t>
            </a:r>
            <a:r>
              <a:rPr lang="ar-SA" dirty="0" err="1" smtClean="0"/>
              <a:t>للنظام.</a:t>
            </a:r>
            <a:r>
              <a:rPr lang="ar-SA" dirty="0" smtClean="0"/>
              <a:t> </a:t>
            </a:r>
          </a:p>
          <a:p>
            <a:pPr lvl="0">
              <a:buNone/>
            </a:pPr>
            <a:r>
              <a:rPr lang="ar-SA" b="1" dirty="0" err="1" smtClean="0"/>
              <a:t>أمثلــــــــــــــــــة</a:t>
            </a:r>
            <a:r>
              <a:rPr lang="ar-SA" dirty="0" err="1" smtClean="0"/>
              <a:t> :</a:t>
            </a:r>
            <a:r>
              <a:rPr lang="ar-SA" dirty="0" smtClean="0"/>
              <a:t> </a:t>
            </a:r>
            <a:endParaRPr lang="en-US" dirty="0" smtClean="0"/>
          </a:p>
          <a:p>
            <a:pPr lvl="0"/>
            <a:r>
              <a:rPr lang="ar-SA" dirty="0" smtClean="0"/>
              <a:t>نظام </a:t>
            </a:r>
            <a:r>
              <a:rPr lang="ar-SA" dirty="0" err="1" smtClean="0"/>
              <a:t>الجامعة </a:t>
            </a:r>
            <a:r>
              <a:rPr lang="ar-SA" dirty="0" smtClean="0"/>
              <a:t>: يتكون من شؤون </a:t>
            </a:r>
            <a:r>
              <a:rPr lang="ar-SA" dirty="0" err="1" smtClean="0"/>
              <a:t>الطلاب </a:t>
            </a:r>
            <a:r>
              <a:rPr lang="ar-SA" dirty="0" smtClean="0"/>
              <a:t>، العمادة </a:t>
            </a:r>
            <a:r>
              <a:rPr lang="ar-SA" dirty="0" err="1" smtClean="0"/>
              <a:t>التسجيل.</a:t>
            </a:r>
            <a:r>
              <a:rPr lang="ar-SA" dirty="0" smtClean="0"/>
              <a:t> </a:t>
            </a:r>
            <a:endParaRPr lang="en-US" dirty="0" smtClean="0"/>
          </a:p>
          <a:p>
            <a:r>
              <a:rPr lang="ar-SA" dirty="0" smtClean="0"/>
              <a:t> نظام </a:t>
            </a:r>
            <a:r>
              <a:rPr lang="ar-SA" dirty="0" err="1" smtClean="0"/>
              <a:t>المصنع </a:t>
            </a:r>
            <a:r>
              <a:rPr lang="ar-SA" dirty="0" smtClean="0"/>
              <a:t>: يتكون من قسم </a:t>
            </a:r>
            <a:r>
              <a:rPr lang="ar-SA" dirty="0" err="1" smtClean="0"/>
              <a:t>العمال </a:t>
            </a:r>
            <a:r>
              <a:rPr lang="ar-SA" dirty="0" smtClean="0"/>
              <a:t>، قسم </a:t>
            </a:r>
            <a:r>
              <a:rPr lang="ar-SA" dirty="0" err="1" smtClean="0"/>
              <a:t>الإنتاج </a:t>
            </a:r>
            <a:r>
              <a:rPr lang="ar-SA" dirty="0" smtClean="0"/>
              <a:t>، قسم </a:t>
            </a:r>
            <a:r>
              <a:rPr lang="ar-SA" dirty="0" err="1" smtClean="0"/>
              <a:t>المشتريات </a:t>
            </a:r>
            <a:r>
              <a:rPr lang="ar-SA" dirty="0" smtClean="0"/>
              <a:t>، قسم </a:t>
            </a:r>
            <a:r>
              <a:rPr lang="ar-SA" dirty="0" err="1" smtClean="0"/>
              <a:t>المبيعات.</a:t>
            </a:r>
            <a:r>
              <a:rPr lang="ar-SA" dirty="0" smtClean="0"/>
              <a:t> </a:t>
            </a:r>
            <a:endParaRPr lang="en-US" dirty="0" smtClean="0"/>
          </a:p>
          <a:p>
            <a:pPr marL="457200" indent="-457200">
              <a:buNone/>
            </a:pP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4716016" y="548680"/>
            <a:ext cx="3384376" cy="400110"/>
          </a:xfrm>
          <a:prstGeom prst="rect">
            <a:avLst/>
          </a:prstGeom>
          <a:noFill/>
        </p:spPr>
        <p:txBody>
          <a:bodyPr wrap="square" rtlCol="1">
            <a:spAutoFit/>
          </a:bodyPr>
          <a:lstStyle/>
          <a:p>
            <a:pPr marL="342900" indent="-342900">
              <a:buFont typeface="+mj-lt"/>
              <a:buAutoNum type="arabicPeriod" startAt="5"/>
            </a:pPr>
            <a:r>
              <a:rPr lang="ar-SA" sz="2000" b="1" dirty="0" smtClean="0">
                <a:solidFill>
                  <a:srgbClr val="FF0000"/>
                </a:solidFill>
              </a:rPr>
              <a:t>التغذية </a:t>
            </a:r>
            <a:r>
              <a:rPr lang="ar-SA" sz="2000" b="1" dirty="0" err="1" smtClean="0">
                <a:solidFill>
                  <a:srgbClr val="FF0000"/>
                </a:solidFill>
              </a:rPr>
              <a:t>العكسية:</a:t>
            </a:r>
            <a:endParaRPr lang="ar-SA" sz="2000" b="1" dirty="0">
              <a:solidFill>
                <a:srgbClr val="FF0000"/>
              </a:solidFill>
            </a:endParaRPr>
          </a:p>
        </p:txBody>
      </p:sp>
      <p:sp>
        <p:nvSpPr>
          <p:cNvPr id="6" name="عنصر نائب للمحتوى 5"/>
          <p:cNvSpPr>
            <a:spLocks noGrp="1"/>
          </p:cNvSpPr>
          <p:nvPr>
            <p:ph sz="quarter" idx="1"/>
          </p:nvPr>
        </p:nvSpPr>
        <p:spPr>
          <a:xfrm>
            <a:off x="457200" y="1124744"/>
            <a:ext cx="7467600" cy="5349208"/>
          </a:xfrm>
        </p:spPr>
        <p:txBody>
          <a:bodyPr>
            <a:normAutofit fontScale="77500" lnSpcReduction="20000"/>
          </a:bodyPr>
          <a:lstStyle/>
          <a:p>
            <a:r>
              <a:rPr lang="ar-SA" dirty="0" smtClean="0"/>
              <a:t>تمكن من ضبط اداء النظام </a:t>
            </a:r>
            <a:r>
              <a:rPr lang="ar-SA" dirty="0" err="1" smtClean="0"/>
              <a:t>ويقصدبها</a:t>
            </a:r>
            <a:r>
              <a:rPr lang="ar-SA" dirty="0" smtClean="0"/>
              <a:t> ان تكون مخرجات نظام فرعي عبارة عن </a:t>
            </a:r>
            <a:r>
              <a:rPr lang="ar-SA" dirty="0" err="1" smtClean="0"/>
              <a:t>مدخلات</a:t>
            </a:r>
            <a:r>
              <a:rPr lang="ar-SA" dirty="0" smtClean="0"/>
              <a:t> نظام فرعي </a:t>
            </a:r>
            <a:r>
              <a:rPr lang="ar-SA" dirty="0" err="1" smtClean="0"/>
              <a:t>اخر</a:t>
            </a:r>
            <a:r>
              <a:rPr lang="ar-SA" dirty="0" smtClean="0"/>
              <a:t>.</a:t>
            </a:r>
          </a:p>
          <a:p>
            <a:pPr lvl="0"/>
            <a:r>
              <a:rPr lang="ar-SA" b="1" u="sng" dirty="0" smtClean="0"/>
              <a:t>أمثلــــــــــــــــــة</a:t>
            </a:r>
            <a:r>
              <a:rPr lang="ar-SA" u="sng" dirty="0" smtClean="0"/>
              <a:t> : </a:t>
            </a:r>
            <a:endParaRPr lang="en-US" dirty="0" smtClean="0"/>
          </a:p>
          <a:p>
            <a:pPr>
              <a:buNone/>
            </a:pPr>
            <a:r>
              <a:rPr lang="ar-SA" b="1" dirty="0" smtClean="0"/>
              <a:t>نظام الجامعة :</a:t>
            </a:r>
            <a:r>
              <a:rPr lang="ar-SA" dirty="0" smtClean="0"/>
              <a:t>مخرجات من إدارة القبول والتسجيل على شكل تقارير عن انخفاض نسبة الالتحاق في الجامعة مقارنة مع السنوات السابقة يمكن أن تكون </a:t>
            </a:r>
            <a:r>
              <a:rPr lang="ar-SA" dirty="0" err="1" smtClean="0"/>
              <a:t>مدخلات</a:t>
            </a:r>
            <a:r>
              <a:rPr lang="ar-SA" dirty="0" smtClean="0"/>
              <a:t> لرئاسة الجامعة لمعرفة الأسباب ودراستها .</a:t>
            </a:r>
          </a:p>
          <a:p>
            <a:pPr lvl="0">
              <a:buNone/>
            </a:pPr>
            <a:r>
              <a:rPr lang="ar-SA" b="1" dirty="0" smtClean="0"/>
              <a:t>نظام المصنع :</a:t>
            </a:r>
            <a:r>
              <a:rPr lang="ar-SA" dirty="0" smtClean="0"/>
              <a:t> مخرجات من قسم العمال على شكل تقارير عن شكاوي معينة يمكن أن تكون </a:t>
            </a:r>
            <a:r>
              <a:rPr lang="ar-SA" dirty="0" err="1" smtClean="0"/>
              <a:t>مدخلات</a:t>
            </a:r>
            <a:r>
              <a:rPr lang="ar-SA" dirty="0" smtClean="0"/>
              <a:t> لإدارة المصنع على اتخاذ قرارات معينة لتحسين الوضع.</a:t>
            </a:r>
            <a:endParaRPr lang="en-US" dirty="0" smtClean="0"/>
          </a:p>
          <a:p>
            <a:pPr marL="457200" indent="-457200">
              <a:buFont typeface="+mj-lt"/>
              <a:buAutoNum type="arabicPeriod" startAt="6"/>
            </a:pPr>
            <a:r>
              <a:rPr lang="ar-SA" b="1" dirty="0" err="1" smtClean="0">
                <a:solidFill>
                  <a:srgbClr val="FF0000"/>
                </a:solidFill>
              </a:rPr>
              <a:t>الية</a:t>
            </a:r>
            <a:r>
              <a:rPr lang="ar-SA" b="1" dirty="0" smtClean="0">
                <a:solidFill>
                  <a:srgbClr val="FF0000"/>
                </a:solidFill>
              </a:rPr>
              <a:t> التحكم:</a:t>
            </a:r>
          </a:p>
          <a:p>
            <a:r>
              <a:rPr lang="ar-SA" dirty="0" smtClean="0"/>
              <a:t>يقصد </a:t>
            </a:r>
            <a:r>
              <a:rPr lang="ar-SA" dirty="0" err="1" smtClean="0"/>
              <a:t>بها</a:t>
            </a:r>
            <a:r>
              <a:rPr lang="ar-SA" dirty="0" smtClean="0"/>
              <a:t> مقارنة النظام مع الأهداف المنشودة وتحديد الانحرافات واتخاذ </a:t>
            </a:r>
            <a:r>
              <a:rPr lang="ar-SA" dirty="0" err="1" smtClean="0"/>
              <a:t>الاجراءات</a:t>
            </a:r>
            <a:r>
              <a:rPr lang="ar-SA" dirty="0" smtClean="0"/>
              <a:t> المناسبة .</a:t>
            </a:r>
            <a:endParaRPr lang="en-US" dirty="0" smtClean="0"/>
          </a:p>
          <a:p>
            <a:pPr lvl="0"/>
            <a:r>
              <a:rPr lang="ar-SA" b="1" dirty="0" smtClean="0"/>
              <a:t>أمثلــــــــــــــــــة</a:t>
            </a:r>
            <a:r>
              <a:rPr lang="ar-SA" dirty="0" smtClean="0"/>
              <a:t> : </a:t>
            </a:r>
            <a:endParaRPr lang="en-US" dirty="0" smtClean="0"/>
          </a:p>
          <a:p>
            <a:pPr lvl="0">
              <a:buNone/>
            </a:pPr>
            <a:r>
              <a:rPr lang="ar-SA" u="sng" dirty="0" smtClean="0"/>
              <a:t>نظام الجامعة :</a:t>
            </a:r>
            <a:r>
              <a:rPr lang="ar-SA" dirty="0" smtClean="0"/>
              <a:t> انخفاض نسبة التخرج لدفعة معينة مقارنة مع نسبة الالتحاق لنفس الدفعة .</a:t>
            </a:r>
            <a:endParaRPr lang="en-US" dirty="0" smtClean="0"/>
          </a:p>
          <a:p>
            <a:pPr lvl="0">
              <a:buNone/>
            </a:pPr>
            <a:r>
              <a:rPr lang="ar-SA" dirty="0" smtClean="0"/>
              <a:t>الأسباب قد تكون :	</a:t>
            </a:r>
            <a:endParaRPr lang="en-US" dirty="0" smtClean="0"/>
          </a:p>
          <a:p>
            <a:pPr marL="457200" lvl="0" indent="-457200">
              <a:buFont typeface="+mj-lt"/>
              <a:buAutoNum type="arabicPeriod"/>
            </a:pPr>
            <a:r>
              <a:rPr lang="ar-SA" dirty="0" smtClean="0"/>
              <a:t>انسحاب الطلاب خلال سنوات الدراسة .</a:t>
            </a:r>
            <a:endParaRPr lang="en-US" dirty="0" smtClean="0"/>
          </a:p>
          <a:p>
            <a:pPr marL="457200" lvl="0" indent="-457200">
              <a:buFont typeface="+mj-lt"/>
              <a:buAutoNum type="arabicPeriod"/>
            </a:pPr>
            <a:r>
              <a:rPr lang="ar-SA" dirty="0" smtClean="0"/>
              <a:t>ضعف العملية التعليمية .</a:t>
            </a:r>
            <a:endParaRPr lang="en-US" dirty="0" smtClean="0"/>
          </a:p>
          <a:p>
            <a:pPr marL="457200" lvl="0" indent="-457200">
              <a:buFont typeface="+mj-lt"/>
              <a:buAutoNum type="arabicPeriod"/>
            </a:pPr>
            <a:r>
              <a:rPr lang="ar-SA" dirty="0" smtClean="0"/>
              <a:t>انشغال الطلاب بالعمل نتيجة المستوى الاقتصادي للمجتمع .</a:t>
            </a:r>
            <a:endParaRPr lang="en-US" dirty="0" smtClean="0"/>
          </a:p>
          <a:p>
            <a:pPr>
              <a:buNone/>
            </a:pPr>
            <a:r>
              <a:rPr lang="ar-SA" dirty="0" smtClean="0"/>
              <a:t>هناك أسباب تتعلق بالبيئة وأسباب تتعلق بالنظام وعلى وظيفة آلية التحكم معرفة الأسباب وعلاجها</a:t>
            </a:r>
            <a:endParaRPr lang="ar-SA" b="1"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en-US" b="1" i="1" dirty="0" smtClean="0">
                <a:sym typeface="AGA Arabesque"/>
              </a:rPr>
              <a:t></a:t>
            </a:r>
            <a:r>
              <a:rPr lang="ar-SA" b="1" i="1" dirty="0" smtClean="0"/>
              <a:t>تصنيف النظام :</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1071546"/>
            <a:ext cx="7467600" cy="5402406"/>
          </a:xfrm>
        </p:spPr>
        <p:txBody>
          <a:bodyPr>
            <a:normAutofit lnSpcReduction="10000"/>
          </a:bodyPr>
          <a:lstStyle/>
          <a:p>
            <a:pPr>
              <a:buNone/>
            </a:pPr>
            <a:r>
              <a:rPr lang="ar-SA" dirty="0" smtClean="0"/>
              <a:t> تصنف وفقاً لما يلي :</a:t>
            </a:r>
            <a:endParaRPr lang="en-US" dirty="0" smtClean="0"/>
          </a:p>
          <a:p>
            <a:pPr marL="457200" lvl="0" indent="-457200">
              <a:buFont typeface="+mj-lt"/>
              <a:buAutoNum type="arabicPeriod"/>
            </a:pPr>
            <a:r>
              <a:rPr lang="ar-SA" b="1" u="sng" dirty="0" smtClean="0"/>
              <a:t>درجة تعقيد النظام</a:t>
            </a:r>
            <a:r>
              <a:rPr lang="ar-SA" b="1" dirty="0" smtClean="0"/>
              <a:t>:</a:t>
            </a:r>
            <a:endParaRPr lang="en-US" dirty="0" smtClean="0"/>
          </a:p>
          <a:p>
            <a:pPr>
              <a:buNone/>
            </a:pPr>
            <a:r>
              <a:rPr lang="ar-SA" dirty="0" smtClean="0"/>
              <a:t>يقصد </a:t>
            </a:r>
            <a:r>
              <a:rPr lang="ar-SA" dirty="0" err="1" smtClean="0"/>
              <a:t>بها</a:t>
            </a:r>
            <a:r>
              <a:rPr lang="ar-SA" dirty="0" smtClean="0"/>
              <a:t> عدد العناصر المكونة ودرجة ترابط عناصر النظام بعضها ببعض ,فهناك : </a:t>
            </a:r>
            <a:endParaRPr lang="en-US" dirty="0" smtClean="0"/>
          </a:p>
          <a:p>
            <a:pPr lvl="0"/>
            <a:r>
              <a:rPr lang="ar-SA" dirty="0" smtClean="0"/>
              <a:t>النظم البسيطة : تتكون من عدد بسيط من العناصر المستقلة نوعا ما .                             مثل : النظم الإدارية التي لها مكونات محدودة مثل </a:t>
            </a:r>
            <a:r>
              <a:rPr lang="ar-SA" dirty="0" err="1" smtClean="0"/>
              <a:t>المستوصفات</a:t>
            </a:r>
            <a:r>
              <a:rPr lang="ar-SA" dirty="0" smtClean="0"/>
              <a:t> والعيادات والمعاهد.</a:t>
            </a:r>
            <a:endParaRPr lang="en-US" dirty="0" smtClean="0"/>
          </a:p>
          <a:p>
            <a:pPr lvl="0"/>
            <a:r>
              <a:rPr lang="ar-SA" dirty="0" smtClean="0"/>
              <a:t>النظم المعقدة : تتكون من عناصر كثيرة وتكون مترابطة ومتشابكة .</a:t>
            </a:r>
            <a:endParaRPr lang="en-US" dirty="0" smtClean="0"/>
          </a:p>
          <a:p>
            <a:pPr>
              <a:buNone/>
            </a:pPr>
            <a:r>
              <a:rPr lang="ar-SA" dirty="0" smtClean="0"/>
              <a:t>مثل النظم التي لها التي لها فروع متعددة محليه أو خارجية مثل وزارة التعليم ومكاتب الطيران والشركات الكبيرة والعملاقة.</a:t>
            </a:r>
            <a:endParaRPr lang="en-US" dirty="0" smtClean="0"/>
          </a:p>
          <a:p>
            <a:pPr>
              <a:buNone/>
            </a:pPr>
            <a:endParaRPr lang="en-US" dirty="0" smtClean="0"/>
          </a:p>
          <a:p>
            <a:pPr marL="457200" indent="-457200">
              <a:buFont typeface="+mj-lt"/>
              <a:buAutoNum type="arabicPeriod" startAt="2"/>
            </a:pPr>
            <a:r>
              <a:rPr lang="ar-SA" b="1" u="sng" dirty="0" smtClean="0"/>
              <a:t>طبيعة النظام :   </a:t>
            </a:r>
            <a:r>
              <a:rPr lang="ar-SA" dirty="0" smtClean="0"/>
              <a:t>      هو طبيعة تكوين النظام فمنها :</a:t>
            </a:r>
            <a:endParaRPr lang="en-US" dirty="0" smtClean="0"/>
          </a:p>
          <a:p>
            <a:pPr lvl="0"/>
            <a:r>
              <a:rPr lang="ar-SA" dirty="0" smtClean="0"/>
              <a:t>نظم طبيعيه ( ماديه ) : مثل نظام الحاسب الآلي , نظام السيارة ,.......الخ</a:t>
            </a:r>
            <a:endParaRPr lang="en-US" dirty="0" smtClean="0"/>
          </a:p>
          <a:p>
            <a:pPr lvl="0"/>
            <a:r>
              <a:rPr lang="ar-SA" dirty="0" smtClean="0"/>
              <a:t>نظم </a:t>
            </a:r>
            <a:r>
              <a:rPr lang="ar-SA" dirty="0" err="1" smtClean="0"/>
              <a:t>مفاهيميه</a:t>
            </a:r>
            <a:r>
              <a:rPr lang="ar-SA" dirty="0" smtClean="0"/>
              <a:t> :النظم الاجتماعية , النظم الثقافية,......الخ</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214290"/>
            <a:ext cx="7467600" cy="6259662"/>
          </a:xfrm>
        </p:spPr>
        <p:txBody>
          <a:bodyPr>
            <a:normAutofit fontScale="85000" lnSpcReduction="20000"/>
          </a:bodyPr>
          <a:lstStyle/>
          <a:p>
            <a:pPr>
              <a:buNone/>
            </a:pPr>
            <a:r>
              <a:rPr lang="ar-SA" b="1" u="sng" dirty="0" smtClean="0"/>
              <a:t>3- صنع النظام :</a:t>
            </a:r>
            <a:endParaRPr lang="en-US" dirty="0" smtClean="0"/>
          </a:p>
          <a:p>
            <a:pPr>
              <a:buNone/>
            </a:pPr>
            <a:r>
              <a:rPr lang="ar-SA" dirty="0" smtClean="0"/>
              <a:t>      نوع النظام فمنها :</a:t>
            </a:r>
            <a:endParaRPr lang="en-US" dirty="0" smtClean="0"/>
          </a:p>
          <a:p>
            <a:pPr lvl="0">
              <a:buNone/>
            </a:pPr>
            <a:r>
              <a:rPr lang="ar-SA" dirty="0" smtClean="0"/>
              <a:t>نظم من صنع الخالق عز وجل : وهي كافة النظم الطبيعية مثل الكوكب والنجوم الإنسان</a:t>
            </a:r>
            <a:endParaRPr lang="en-US" dirty="0" smtClean="0"/>
          </a:p>
          <a:p>
            <a:pPr lvl="0">
              <a:buNone/>
            </a:pPr>
            <a:r>
              <a:rPr lang="ar-SA" dirty="0" smtClean="0"/>
              <a:t>نظم من صنع الإنسان : مثل النظم التي صنعها الإنسان سواء كانت ماديه أو منطقيه مثل</a:t>
            </a:r>
            <a:endParaRPr lang="en-US" dirty="0" smtClean="0"/>
          </a:p>
          <a:p>
            <a:pPr>
              <a:buNone/>
            </a:pPr>
            <a:r>
              <a:rPr lang="ar-SA" dirty="0" smtClean="0"/>
              <a:t> نظم الدولة ونظم الآلة.</a:t>
            </a:r>
            <a:endParaRPr lang="en-US" dirty="0" smtClean="0"/>
          </a:p>
          <a:p>
            <a:pPr>
              <a:buNone/>
            </a:pPr>
            <a:r>
              <a:rPr lang="ar-SA" dirty="0" smtClean="0"/>
              <a:t> </a:t>
            </a:r>
            <a:endParaRPr lang="en-US" dirty="0" smtClean="0"/>
          </a:p>
          <a:p>
            <a:pPr>
              <a:buNone/>
            </a:pPr>
            <a:r>
              <a:rPr lang="ar-SA" b="1" u="sng" dirty="0" smtClean="0"/>
              <a:t>4- العلاقة مع البيئة :</a:t>
            </a:r>
            <a:endParaRPr lang="en-US" dirty="0" smtClean="0"/>
          </a:p>
          <a:p>
            <a:pPr>
              <a:buNone/>
            </a:pPr>
            <a:r>
              <a:rPr lang="ar-SA" dirty="0" smtClean="0"/>
              <a:t>يقصد </a:t>
            </a:r>
            <a:r>
              <a:rPr lang="ar-SA" dirty="0" err="1" smtClean="0"/>
              <a:t>بها</a:t>
            </a:r>
            <a:r>
              <a:rPr lang="ar-SA" dirty="0" smtClean="0"/>
              <a:t> قوة علاقة وتفاعل النظام مع البيئة من حوله فمنها :</a:t>
            </a:r>
            <a:endParaRPr lang="en-US" dirty="0" smtClean="0"/>
          </a:p>
          <a:p>
            <a:pPr lvl="0">
              <a:buNone/>
            </a:pPr>
            <a:r>
              <a:rPr lang="ar-SA" dirty="0" smtClean="0"/>
              <a:t>نظم </a:t>
            </a:r>
            <a:r>
              <a:rPr lang="ar-SA" dirty="0" err="1" smtClean="0"/>
              <a:t>مفتوحه</a:t>
            </a:r>
            <a:r>
              <a:rPr lang="ar-SA" dirty="0" smtClean="0"/>
              <a:t> : وهي النظم </a:t>
            </a:r>
            <a:r>
              <a:rPr lang="ar-SA" dirty="0" err="1" smtClean="0"/>
              <a:t>المفتوحه</a:t>
            </a:r>
            <a:r>
              <a:rPr lang="ar-SA" dirty="0" smtClean="0"/>
              <a:t> على </a:t>
            </a:r>
            <a:r>
              <a:rPr lang="ar-SA" dirty="0" err="1" smtClean="0"/>
              <a:t>البيئه</a:t>
            </a:r>
            <a:r>
              <a:rPr lang="ar-SA" dirty="0" smtClean="0"/>
              <a:t> , تأخذ </a:t>
            </a:r>
            <a:r>
              <a:rPr lang="ar-SA" dirty="0" err="1" smtClean="0"/>
              <a:t>مدخلاتها</a:t>
            </a:r>
            <a:r>
              <a:rPr lang="ar-SA" dirty="0" smtClean="0"/>
              <a:t> وتعطي للبيئة مخرجاتها </a:t>
            </a:r>
            <a:endParaRPr lang="en-US" dirty="0" smtClean="0"/>
          </a:p>
          <a:p>
            <a:pPr>
              <a:buNone/>
            </a:pPr>
            <a:r>
              <a:rPr lang="ar-SA" dirty="0" smtClean="0"/>
              <a:t>                      مثل النظم الإدارية المختلفة والنظم الطبيعية .</a:t>
            </a:r>
            <a:endParaRPr lang="en-US" dirty="0" smtClean="0"/>
          </a:p>
          <a:p>
            <a:pPr lvl="0">
              <a:buNone/>
            </a:pPr>
            <a:r>
              <a:rPr lang="ar-SA" dirty="0" smtClean="0"/>
              <a:t>نظم مغلقه : هي النظم المغلقة عن البيئة , لا تأخذ من </a:t>
            </a:r>
            <a:r>
              <a:rPr lang="ar-SA" dirty="0" err="1" smtClean="0"/>
              <a:t>البيئه</a:t>
            </a:r>
            <a:r>
              <a:rPr lang="ar-SA" dirty="0" smtClean="0"/>
              <a:t> </a:t>
            </a:r>
            <a:r>
              <a:rPr lang="ar-SA" dirty="0" err="1" smtClean="0"/>
              <a:t>مدخلاتها</a:t>
            </a:r>
            <a:r>
              <a:rPr lang="ar-SA" dirty="0" smtClean="0"/>
              <a:t> ولا تعطي البيئة</a:t>
            </a:r>
            <a:endParaRPr lang="en-US" dirty="0" smtClean="0"/>
          </a:p>
          <a:p>
            <a:pPr>
              <a:buNone/>
            </a:pPr>
            <a:r>
              <a:rPr lang="ar-SA" dirty="0" smtClean="0"/>
              <a:t>                     مخرجاتها ويصعب وجود مثل هذه النظم </a:t>
            </a:r>
            <a:r>
              <a:rPr lang="ar-SA" dirty="0" err="1" smtClean="0"/>
              <a:t>واستمراريتها</a:t>
            </a:r>
            <a:r>
              <a:rPr lang="ar-SA" dirty="0" smtClean="0"/>
              <a:t> .</a:t>
            </a:r>
            <a:endParaRPr lang="en-US" dirty="0" smtClean="0"/>
          </a:p>
          <a:p>
            <a:pPr>
              <a:buNone/>
            </a:pPr>
            <a:r>
              <a:rPr lang="ar-SA" dirty="0" smtClean="0"/>
              <a:t> </a:t>
            </a:r>
            <a:endParaRPr lang="en-US" dirty="0" smtClean="0"/>
          </a:p>
          <a:p>
            <a:pPr>
              <a:buNone/>
            </a:pPr>
            <a:r>
              <a:rPr lang="ar-SA" b="1" dirty="0" smtClean="0"/>
              <a:t>5- </a:t>
            </a:r>
            <a:r>
              <a:rPr lang="ar-SA" b="1" u="sng" dirty="0" smtClean="0"/>
              <a:t>طبيعة المخرجات :</a:t>
            </a:r>
            <a:endParaRPr lang="en-US" dirty="0" smtClean="0"/>
          </a:p>
          <a:p>
            <a:pPr>
              <a:buNone/>
            </a:pPr>
            <a:r>
              <a:rPr lang="ar-SA" dirty="0" smtClean="0"/>
              <a:t>يقصد </a:t>
            </a:r>
            <a:r>
              <a:rPr lang="ar-SA" dirty="0" err="1" smtClean="0"/>
              <a:t>بها</a:t>
            </a:r>
            <a:r>
              <a:rPr lang="ar-SA" dirty="0" smtClean="0"/>
              <a:t> نوع وطبيعة مخرجات النظام فمنها :</a:t>
            </a:r>
            <a:endParaRPr lang="en-US" dirty="0" smtClean="0"/>
          </a:p>
          <a:p>
            <a:pPr lvl="0">
              <a:buNone/>
            </a:pPr>
            <a:r>
              <a:rPr lang="ar-SA" dirty="0" smtClean="0"/>
              <a:t>نظم يمكن استنتاج مخرجاتها : مثل نظام تحصيل فواتير الكهرباء والهاتف والمياه .</a:t>
            </a:r>
            <a:endParaRPr lang="en-US" dirty="0" smtClean="0"/>
          </a:p>
          <a:p>
            <a:pPr lvl="0">
              <a:buNone/>
            </a:pPr>
            <a:r>
              <a:rPr lang="ar-SA" dirty="0" smtClean="0"/>
              <a:t>نظم يصعب استنتاج مخرجاتها : مثل نظم الأسواق المالية.</a:t>
            </a:r>
            <a:endParaRPr lang="en-US" dirty="0" smtClean="0"/>
          </a:p>
          <a:p>
            <a:pPr>
              <a:buNone/>
            </a:pPr>
            <a:r>
              <a:rPr lang="ar-SA" dirty="0" smtClean="0"/>
              <a:t> </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normAutofit fontScale="85000" lnSpcReduction="10000"/>
          </a:bodyPr>
          <a:lstStyle/>
          <a:p>
            <a:pPr>
              <a:buNone/>
            </a:pPr>
            <a:r>
              <a:rPr lang="ar-SA" b="1" dirty="0" smtClean="0"/>
              <a:t>6- </a:t>
            </a:r>
            <a:r>
              <a:rPr lang="ar-SA" b="1" u="sng" dirty="0" smtClean="0"/>
              <a:t>طبيعة الغرض :</a:t>
            </a:r>
            <a:endParaRPr lang="en-US" dirty="0" smtClean="0"/>
          </a:p>
          <a:p>
            <a:pPr>
              <a:buNone/>
            </a:pPr>
            <a:r>
              <a:rPr lang="ar-SA" b="1" dirty="0" smtClean="0"/>
              <a:t> </a:t>
            </a:r>
            <a:endParaRPr lang="en-US" dirty="0" smtClean="0"/>
          </a:p>
          <a:p>
            <a:pPr>
              <a:buNone/>
            </a:pPr>
            <a:r>
              <a:rPr lang="ar-SA" b="1" dirty="0" smtClean="0"/>
              <a:t>يقصد </a:t>
            </a:r>
            <a:r>
              <a:rPr lang="ar-SA" b="1" dirty="0" err="1" smtClean="0"/>
              <a:t>بها</a:t>
            </a:r>
            <a:r>
              <a:rPr lang="ar-SA" b="1" dirty="0" smtClean="0"/>
              <a:t> طبيعة الهدف من حيث الغرض الأساسي للنظام وليس طبيعة وهدف عمل النظام نفسه ومنها:</a:t>
            </a:r>
            <a:endParaRPr lang="en-US" dirty="0" smtClean="0"/>
          </a:p>
          <a:p>
            <a:pPr>
              <a:buNone/>
            </a:pPr>
            <a:r>
              <a:rPr lang="ar-SA" b="1" dirty="0" smtClean="0"/>
              <a:t> </a:t>
            </a:r>
            <a:endParaRPr lang="en-US" dirty="0" smtClean="0"/>
          </a:p>
          <a:p>
            <a:pPr lvl="0">
              <a:buNone/>
            </a:pPr>
            <a:r>
              <a:rPr lang="ar-SA" b="1" dirty="0" smtClean="0"/>
              <a:t>نظم تهدف للربح </a:t>
            </a:r>
            <a:r>
              <a:rPr lang="ar-SA" dirty="0" smtClean="0"/>
              <a:t>: ويكون عاملا أساسيا لاستمرارها مثل اغلب النظم والشركات والمصانع</a:t>
            </a:r>
            <a:endParaRPr lang="en-US" dirty="0" smtClean="0"/>
          </a:p>
          <a:p>
            <a:pPr>
              <a:buNone/>
            </a:pPr>
            <a:r>
              <a:rPr lang="ar-SA" dirty="0" smtClean="0"/>
              <a:t>    ومشاريع الإفراد الربحية .</a:t>
            </a:r>
            <a:endParaRPr lang="en-US" dirty="0" smtClean="0"/>
          </a:p>
          <a:p>
            <a:pPr>
              <a:buNone/>
            </a:pPr>
            <a:r>
              <a:rPr lang="ar-SA" dirty="0" smtClean="0"/>
              <a:t> </a:t>
            </a:r>
            <a:endParaRPr lang="en-US" dirty="0" smtClean="0"/>
          </a:p>
          <a:p>
            <a:pPr lvl="0">
              <a:buNone/>
            </a:pPr>
            <a:r>
              <a:rPr lang="ar-SA" b="1" dirty="0" smtClean="0"/>
              <a:t>نظام غير ربحي </a:t>
            </a:r>
            <a:r>
              <a:rPr lang="ar-SA" dirty="0" smtClean="0"/>
              <a:t>: وهي لا تهدف للربح بشكل أساسي إلا بما يسمح لنشاطها بالاستمرار مثل :</a:t>
            </a:r>
            <a:endParaRPr lang="en-US" dirty="0" smtClean="0"/>
          </a:p>
          <a:p>
            <a:pPr>
              <a:buNone/>
            </a:pPr>
            <a:r>
              <a:rPr lang="en-US" dirty="0" smtClean="0"/>
              <a:t> </a:t>
            </a:r>
          </a:p>
          <a:p>
            <a:pPr lvl="0">
              <a:buNone/>
            </a:pPr>
            <a:r>
              <a:rPr lang="ar-SA" dirty="0" smtClean="0"/>
              <a:t>النظم الحكومية : التي تقدم  الخدمات للمجتمع بسعر رمزي دون هدف ربحي .</a:t>
            </a:r>
            <a:endParaRPr lang="en-US" dirty="0" smtClean="0"/>
          </a:p>
          <a:p>
            <a:pPr>
              <a:buNone/>
            </a:pPr>
            <a:r>
              <a:rPr lang="ar-SA" dirty="0" smtClean="0"/>
              <a:t> </a:t>
            </a:r>
            <a:endParaRPr lang="en-US" dirty="0" smtClean="0"/>
          </a:p>
          <a:p>
            <a:pPr lvl="0">
              <a:buNone/>
            </a:pPr>
            <a:r>
              <a:rPr lang="ar-SA" dirty="0" smtClean="0"/>
              <a:t>نظم الجمعيات الخيرية : تقدم الخدمات للمجتمع برسوم رمزيه تساعدهم على </a:t>
            </a:r>
            <a:endParaRPr lang="en-US" dirty="0" smtClean="0"/>
          </a:p>
          <a:p>
            <a:pPr marL="457200" indent="-457200">
              <a:buNone/>
            </a:pPr>
            <a:r>
              <a:rPr lang="ar-SA" dirty="0" smtClean="0"/>
              <a:t>                                    تشغيل النظام .</a:t>
            </a:r>
          </a:p>
          <a:p>
            <a:pPr>
              <a:buNone/>
            </a:pP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2</a:t>
            </a:r>
            <a:endParaRPr lang="ar-SA" dirty="0"/>
          </a:p>
        </p:txBody>
      </p:sp>
      <p:sp>
        <p:nvSpPr>
          <p:cNvPr id="3" name="عنصر نائب للمحتوى 2"/>
          <p:cNvSpPr>
            <a:spLocks noGrp="1"/>
          </p:cNvSpPr>
          <p:nvPr>
            <p:ph sz="quarter" idx="1"/>
          </p:nvPr>
        </p:nvSpPr>
        <p:spPr/>
        <p:txBody>
          <a:bodyPr/>
          <a:lstStyle/>
          <a:p>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buFont typeface="Century Schoolbook" pitchFamily="18" charset="0"/>
              <a:buChar char="▼"/>
            </a:pPr>
            <a:r>
              <a:rPr lang="ar-SA" dirty="0" smtClean="0"/>
              <a:t>الفصل الثاني : المعلومات</a:t>
            </a:r>
            <a:endParaRPr lang="ar-SA" dirty="0"/>
          </a:p>
        </p:txBody>
      </p:sp>
      <p:sp>
        <p:nvSpPr>
          <p:cNvPr id="3" name="عنصر نائب للمحتوى 2"/>
          <p:cNvSpPr>
            <a:spLocks noGrp="1"/>
          </p:cNvSpPr>
          <p:nvPr>
            <p:ph sz="quarter" idx="1"/>
          </p:nvPr>
        </p:nvSpPr>
        <p:spPr/>
        <p:txBody>
          <a:bodyPr>
            <a:normAutofit fontScale="85000" lnSpcReduction="20000"/>
          </a:bodyPr>
          <a:lstStyle/>
          <a:p>
            <a:r>
              <a:rPr lang="ar-SA" b="1" i="1" dirty="0" smtClean="0"/>
              <a:t>البيانات (</a:t>
            </a:r>
            <a:r>
              <a:rPr lang="en-US" b="1" i="1" dirty="0" smtClean="0"/>
              <a:t>Data</a:t>
            </a:r>
            <a:r>
              <a:rPr lang="ar-SA" b="1" i="1" dirty="0" smtClean="0"/>
              <a:t>):</a:t>
            </a:r>
            <a:endParaRPr lang="en-US" b="1" i="1" dirty="0" smtClean="0"/>
          </a:p>
          <a:p>
            <a:pPr>
              <a:buNone/>
            </a:pPr>
            <a:r>
              <a:rPr lang="ar-SA" dirty="0" smtClean="0"/>
              <a:t>هي الحقائق الخام عن أشخاص ، حدث ، مكان ، وغير ذلك مما يمس النشاط اليومي في مجال الأعمال. </a:t>
            </a:r>
            <a:endParaRPr lang="en-US" dirty="0" smtClean="0"/>
          </a:p>
          <a:p>
            <a:pPr lvl="0"/>
            <a:r>
              <a:rPr lang="ar-SA" b="1" dirty="0" smtClean="0"/>
              <a:t>معالجة البيانات  : </a:t>
            </a:r>
            <a:endParaRPr lang="en-US" dirty="0" smtClean="0"/>
          </a:p>
          <a:p>
            <a:pPr>
              <a:buNone/>
            </a:pPr>
            <a:r>
              <a:rPr lang="ar-SA" dirty="0" smtClean="0"/>
              <a:t>هي كافة الأنشطة والعمليات التي تتعرض لها البيانات مثل جمع البيانات والتحقق من صحتها وتخزينها وفرزها وإضافتها وتعديلها وحذفها واسترجاعها. </a:t>
            </a:r>
          </a:p>
          <a:p>
            <a:pPr>
              <a:buNone/>
            </a:pPr>
            <a:r>
              <a:rPr lang="ar-SA" dirty="0" smtClean="0">
                <a:solidFill>
                  <a:srgbClr val="FF0000"/>
                </a:solidFill>
              </a:rPr>
              <a:t>هناك نوعان من معالجة البيانات :</a:t>
            </a:r>
          </a:p>
          <a:p>
            <a:pPr lvl="0"/>
            <a:r>
              <a:rPr lang="ar-SA" u="sng" dirty="0" smtClean="0"/>
              <a:t>المعالجة الأساسية (</a:t>
            </a:r>
            <a:r>
              <a:rPr lang="en-US" u="sng" dirty="0" smtClean="0"/>
              <a:t>Basic processing</a:t>
            </a:r>
            <a:r>
              <a:rPr lang="ar-SA" u="sng" dirty="0" smtClean="0"/>
              <a:t>):</a:t>
            </a:r>
            <a:endParaRPr lang="en-US" dirty="0" smtClean="0"/>
          </a:p>
          <a:p>
            <a:pPr>
              <a:buNone/>
            </a:pPr>
            <a:r>
              <a:rPr lang="ar-SA" dirty="0" smtClean="0"/>
              <a:t>تعالج البيانات بصورة أساسية من خلال عمليات الإدخال – التخزين – الحذف – الإضافة – الترتيب – التصنيف – الفرز – التلخيص- المقارنة ، وهذه المعالجات تتم غالبا بشكل يومي بواسطة المستخدمين ومن خلال نظم المعلومات المختلفة على شكل قواعد البيانات . </a:t>
            </a:r>
            <a:endParaRPr lang="en-US" dirty="0" smtClean="0"/>
          </a:p>
          <a:p>
            <a:pPr lvl="0"/>
            <a:r>
              <a:rPr lang="ar-SA" u="sng" dirty="0" smtClean="0"/>
              <a:t>المعالجة المتقدمة  (</a:t>
            </a:r>
            <a:r>
              <a:rPr lang="en-US" u="sng" dirty="0" smtClean="0"/>
              <a:t>Advanced Processing</a:t>
            </a:r>
            <a:r>
              <a:rPr lang="ar-SA" u="sng" dirty="0" smtClean="0"/>
              <a:t>) :</a:t>
            </a:r>
            <a:endParaRPr lang="en-US" dirty="0" smtClean="0"/>
          </a:p>
          <a:p>
            <a:pPr>
              <a:buNone/>
            </a:pPr>
            <a:r>
              <a:rPr lang="ar-SA" dirty="0" smtClean="0"/>
              <a:t>يقصد </a:t>
            </a:r>
            <a:r>
              <a:rPr lang="ar-SA" dirty="0" err="1" smtClean="0"/>
              <a:t>بها</a:t>
            </a:r>
            <a:r>
              <a:rPr lang="ar-SA" dirty="0" smtClean="0"/>
              <a:t> معالجة البيانات الموجودة بكميات ضخمة في قواعد البيانات المترابطة في مواقع مختلفة من خلال عدة تقنيات مثل : مخازن البيانات ، والتنقيب من البيانات (</a:t>
            </a:r>
            <a:r>
              <a:rPr lang="en-US" dirty="0" smtClean="0"/>
              <a:t>Data  Mining</a:t>
            </a:r>
            <a:r>
              <a:rPr lang="ar-SA" dirty="0" smtClean="0"/>
              <a:t>) وهي التقنيات التي تعتمد على البحث والتنقيب والتحليلات المباشرة بهدف تقديم معلومات لا تستطيع قواعد البيانات العادية تقديمها.</a:t>
            </a:r>
            <a:endParaRPr lang="en-US" dirty="0" smtClean="0"/>
          </a:p>
          <a:p>
            <a:pPr>
              <a:buNone/>
            </a:pPr>
            <a:endParaRPr lang="ar-SA"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en-US" b="1" i="1" dirty="0" smtClean="0">
                <a:sym typeface="AGA Arabesque"/>
              </a:rPr>
              <a:t></a:t>
            </a:r>
            <a:r>
              <a:rPr lang="ar-SA" b="1" i="1" dirty="0" smtClean="0"/>
              <a:t>المعلومات  </a:t>
            </a:r>
            <a:r>
              <a:rPr lang="en-US" b="1" i="1" dirty="0" smtClean="0"/>
              <a:t>Information</a:t>
            </a:r>
            <a:br>
              <a:rPr lang="en-US" b="1" i="1" dirty="0" smtClean="0"/>
            </a:br>
            <a:endParaRPr lang="ar-SA" dirty="0"/>
          </a:p>
        </p:txBody>
      </p:sp>
      <p:sp>
        <p:nvSpPr>
          <p:cNvPr id="3" name="عنصر نائب للمحتوى 2"/>
          <p:cNvSpPr>
            <a:spLocks noGrp="1"/>
          </p:cNvSpPr>
          <p:nvPr>
            <p:ph sz="quarter" idx="1"/>
          </p:nvPr>
        </p:nvSpPr>
        <p:spPr/>
        <p:txBody>
          <a:bodyPr/>
          <a:lstStyle/>
          <a:p>
            <a:r>
              <a:rPr lang="ar-SA" dirty="0" smtClean="0"/>
              <a:t>هي ناتج معالجة البيانات الخام بأي طريقة من طرق المعالجة بحيث تنتج معلومات منظمة ومرتبة يمكن الاعتماد عليها في تسيير أعمال المؤسسة وعمليات اتخاذ القرارات . </a:t>
            </a:r>
            <a:endParaRPr lang="en-US" dirty="0" smtClean="0"/>
          </a:p>
          <a:p>
            <a:r>
              <a:rPr lang="ar-SA" b="1" dirty="0" smtClean="0"/>
              <a:t>مثـــــــــــال : </a:t>
            </a:r>
            <a:endParaRPr lang="en-US" dirty="0" smtClean="0"/>
          </a:p>
          <a:p>
            <a:r>
              <a:rPr lang="ar-SA" dirty="0" smtClean="0"/>
              <a:t>إن مجموعة أسماء ودرجات المواد لطلاب يمكن اعتبارها بيانات ، بينما معالجتها وتنظيمها على شكل كشف بأسماء طلاب مادة تحليل النظم مثلا ودرجاتهم في العادة يمكن أن تعتبر معلومات</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en-US" b="1" i="1" dirty="0" smtClean="0">
                <a:sym typeface="AGA Arabesque"/>
              </a:rPr>
              <a:t></a:t>
            </a:r>
            <a:r>
              <a:rPr lang="ar-SA" b="1" i="1" dirty="0" smtClean="0"/>
              <a:t>خصائص المعلومات الجيدة :</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1000108"/>
            <a:ext cx="7467600" cy="5473844"/>
          </a:xfrm>
        </p:spPr>
        <p:txBody>
          <a:bodyPr>
            <a:normAutofit fontScale="77500" lnSpcReduction="20000"/>
          </a:bodyPr>
          <a:lstStyle/>
          <a:p>
            <a:pPr>
              <a:buNone/>
            </a:pPr>
            <a:r>
              <a:rPr lang="ar-SA" b="1" dirty="0" smtClean="0"/>
              <a:t>1- كمية المعلومات :</a:t>
            </a:r>
            <a:endParaRPr lang="en-US" dirty="0" smtClean="0"/>
          </a:p>
          <a:p>
            <a:pPr>
              <a:buNone/>
            </a:pPr>
            <a:r>
              <a:rPr lang="ar-SA" dirty="0" smtClean="0"/>
              <a:t>	يجب أن تكون كمية المعلومات مناسبة للهدف منها , حيث يهتم المستوى الإداري </a:t>
            </a:r>
            <a:endParaRPr lang="en-US" dirty="0" smtClean="0"/>
          </a:p>
          <a:p>
            <a:pPr>
              <a:buNone/>
            </a:pPr>
            <a:r>
              <a:rPr lang="ar-SA" dirty="0" smtClean="0"/>
              <a:t>	الأعلى بالتقارير الملخصة أو المحددة الهدف، بينما يهتم المستوى الأدنى بالتقارير </a:t>
            </a:r>
            <a:endParaRPr lang="en-US" dirty="0" smtClean="0"/>
          </a:p>
          <a:p>
            <a:pPr>
              <a:buNone/>
            </a:pPr>
            <a:r>
              <a:rPr lang="ar-SA" dirty="0" smtClean="0"/>
              <a:t>	التفصيلية  بينما نجد التقارير الإحصائية تعطي صورة سريعة وواضحة عن موضوع </a:t>
            </a:r>
            <a:endParaRPr lang="en-US" dirty="0" smtClean="0"/>
          </a:p>
          <a:p>
            <a:pPr>
              <a:buNone/>
            </a:pPr>
            <a:r>
              <a:rPr lang="ar-SA" dirty="0" smtClean="0"/>
              <a:t>	معين تساعد على اتخاذ القرار .</a:t>
            </a:r>
            <a:endParaRPr lang="en-US" dirty="0" smtClean="0"/>
          </a:p>
          <a:p>
            <a:pPr>
              <a:buNone/>
            </a:pPr>
            <a:r>
              <a:rPr lang="ar-SA" dirty="0" smtClean="0"/>
              <a:t> </a:t>
            </a:r>
            <a:endParaRPr lang="en-US" dirty="0" smtClean="0"/>
          </a:p>
          <a:p>
            <a:pPr>
              <a:buNone/>
            </a:pPr>
            <a:r>
              <a:rPr lang="ar-SA" b="1" dirty="0" smtClean="0"/>
              <a:t>2- مصادر المعلومات:</a:t>
            </a:r>
            <a:endParaRPr lang="en-US" dirty="0" smtClean="0"/>
          </a:p>
          <a:p>
            <a:pPr>
              <a:buNone/>
            </a:pPr>
            <a:r>
              <a:rPr lang="ar-SA" dirty="0" smtClean="0"/>
              <a:t>		يجب أن تكون المعلومات من مصادر </a:t>
            </a:r>
            <a:r>
              <a:rPr lang="ar-SA" dirty="0" err="1" smtClean="0"/>
              <a:t>موثوقة</a:t>
            </a:r>
            <a:r>
              <a:rPr lang="ar-SA" dirty="0" smtClean="0"/>
              <a:t> وموثقه .</a:t>
            </a:r>
            <a:endParaRPr lang="en-US" dirty="0" smtClean="0"/>
          </a:p>
          <a:p>
            <a:pPr>
              <a:buNone/>
            </a:pPr>
            <a:r>
              <a:rPr lang="ar-SA" dirty="0" smtClean="0"/>
              <a:t> </a:t>
            </a:r>
            <a:endParaRPr lang="en-US" dirty="0" smtClean="0"/>
          </a:p>
          <a:p>
            <a:pPr lvl="0">
              <a:buNone/>
            </a:pPr>
            <a:r>
              <a:rPr lang="ar-SA" b="1" dirty="0" smtClean="0"/>
              <a:t>3-شكل المعلومات :</a:t>
            </a:r>
            <a:endParaRPr lang="en-US" dirty="0" smtClean="0"/>
          </a:p>
          <a:p>
            <a:pPr>
              <a:buNone/>
            </a:pPr>
            <a:r>
              <a:rPr lang="ar-SA" dirty="0" smtClean="0"/>
              <a:t>	يجب عرض المعلومات بالشكل المناسب  الذي يخدم الهدف , ومن هذه الأشكال : </a:t>
            </a:r>
            <a:endParaRPr lang="en-US" dirty="0" smtClean="0"/>
          </a:p>
          <a:p>
            <a:pPr>
              <a:buNone/>
            </a:pPr>
            <a:r>
              <a:rPr lang="ar-SA" dirty="0" smtClean="0"/>
              <a:t>	التقارير التفصيلية , التقارير الملخصة بجداول المخططات , التقارير الإحصائية .</a:t>
            </a:r>
            <a:endParaRPr lang="en-US" dirty="0" smtClean="0"/>
          </a:p>
          <a:p>
            <a:pPr>
              <a:buNone/>
            </a:pPr>
            <a:r>
              <a:rPr lang="ar-SA" dirty="0" smtClean="0"/>
              <a:t> </a:t>
            </a:r>
            <a:endParaRPr lang="en-US" dirty="0" smtClean="0"/>
          </a:p>
          <a:p>
            <a:pPr lvl="0">
              <a:buNone/>
            </a:pPr>
            <a:r>
              <a:rPr lang="ar-SA" b="1" dirty="0" smtClean="0"/>
              <a:t>4-وسائط العرض: </a:t>
            </a:r>
            <a:endParaRPr lang="en-US" dirty="0" smtClean="0"/>
          </a:p>
          <a:p>
            <a:pPr>
              <a:buNone/>
            </a:pPr>
            <a:r>
              <a:rPr lang="ar-SA" dirty="0" smtClean="0"/>
              <a:t>مثل الورق , الملفات الالكترونية , الأشرطة المسموعة , البرامج الحاسوبية , فيجب أن يكون الخط واضحا في الوسائط الورقية وان يكون الصوت والصورة واضحتين في الوسائط الأخرى.</a:t>
            </a:r>
            <a:endParaRPr lang="en-US" dirty="0" smtClean="0"/>
          </a:p>
          <a:p>
            <a:pPr>
              <a:buNone/>
            </a:pPr>
            <a:r>
              <a:rPr lang="ar-SA" dirty="0" smtClean="0"/>
              <a:t> </a:t>
            </a:r>
            <a:endParaRPr lang="en-US" dirty="0" smtClean="0"/>
          </a:p>
          <a:p>
            <a:pPr>
              <a:buNone/>
            </a:pP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الاحتياج لنظم المعلومات الحاسوبية</a:t>
            </a:r>
            <a:endParaRPr lang="ar-SA" dirty="0"/>
          </a:p>
        </p:txBody>
      </p:sp>
      <p:sp>
        <p:nvSpPr>
          <p:cNvPr id="3" name="عنصر نائب للمحتوى 2"/>
          <p:cNvSpPr>
            <a:spLocks noGrp="1"/>
          </p:cNvSpPr>
          <p:nvPr>
            <p:ph sz="quarter" idx="1"/>
          </p:nvPr>
        </p:nvSpPr>
        <p:spPr/>
        <p:txBody>
          <a:bodyPr/>
          <a:lstStyle/>
          <a:p>
            <a:r>
              <a:rPr lang="ar-SA" dirty="0" smtClean="0"/>
              <a:t>نظرا لزيادة المعلومات المتدفقة الى النظم من جميع المعاملات سواء </a:t>
            </a:r>
            <a:r>
              <a:rPr lang="ar-SA" dirty="0" err="1" smtClean="0"/>
              <a:t>مدخلات</a:t>
            </a:r>
            <a:r>
              <a:rPr lang="ar-SA" dirty="0" smtClean="0"/>
              <a:t> او مخرجات في الادارة الواحدة او بين </a:t>
            </a:r>
            <a:r>
              <a:rPr lang="ar-SA" dirty="0" err="1" smtClean="0"/>
              <a:t>الادرات</a:t>
            </a:r>
            <a:r>
              <a:rPr lang="ar-SA" dirty="0" smtClean="0"/>
              <a:t> المختلفة داخل المؤسسة او من خارجها تولد احتياج قوي لحوسبتها وتخزينها في الحواسيب</a:t>
            </a:r>
          </a:p>
          <a:p>
            <a:r>
              <a:rPr lang="ar-SA" dirty="0" smtClean="0"/>
              <a:t>وقبل بناء </a:t>
            </a:r>
            <a:r>
              <a:rPr lang="ar-SA" dirty="0" err="1" smtClean="0"/>
              <a:t>النظام </a:t>
            </a:r>
            <a:r>
              <a:rPr lang="ar-SA" dirty="0" smtClean="0"/>
              <a:t>(البرنامج) لابد من تحليله وتصميمه</a:t>
            </a:r>
            <a:endParaRPr lang="ar-SA" dirty="0"/>
          </a:p>
          <a:p>
            <a:pPr>
              <a:buNone/>
            </a:pP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a:xfrm>
            <a:off x="457200" y="214290"/>
            <a:ext cx="7467600" cy="6259662"/>
          </a:xfrm>
        </p:spPr>
        <p:txBody>
          <a:bodyPr>
            <a:normAutofit/>
          </a:bodyPr>
          <a:lstStyle/>
          <a:p>
            <a:pPr>
              <a:buNone/>
            </a:pPr>
            <a:r>
              <a:rPr lang="ar-SA" dirty="0" smtClean="0"/>
              <a:t> </a:t>
            </a:r>
            <a:endParaRPr lang="en-US" dirty="0" smtClean="0"/>
          </a:p>
          <a:p>
            <a:pPr lvl="0">
              <a:buNone/>
            </a:pPr>
            <a:r>
              <a:rPr lang="ar-SA" b="1" dirty="0" smtClean="0"/>
              <a:t>5-التوقيت المناسب للهدف :</a:t>
            </a:r>
            <a:endParaRPr lang="en-US" dirty="0" smtClean="0"/>
          </a:p>
          <a:p>
            <a:pPr>
              <a:buNone/>
            </a:pPr>
            <a:r>
              <a:rPr lang="ar-SA" dirty="0" smtClean="0"/>
              <a:t>		تكون المعلومات غير ذات قيمه إذا جاءت بعد حدوث الحدث الذي كان يتطلب </a:t>
            </a:r>
            <a:endParaRPr lang="en-US" dirty="0" smtClean="0"/>
          </a:p>
          <a:p>
            <a:pPr>
              <a:buNone/>
            </a:pPr>
            <a:r>
              <a:rPr lang="ar-SA" dirty="0" smtClean="0"/>
              <a:t>		المعلومة لاتخاذ القرار قبل حدوثه .</a:t>
            </a:r>
            <a:endParaRPr lang="en-US" dirty="0" smtClean="0"/>
          </a:p>
          <a:p>
            <a:pPr>
              <a:buNone/>
            </a:pPr>
            <a:r>
              <a:rPr lang="ar-SA" dirty="0" smtClean="0"/>
              <a:t> </a:t>
            </a:r>
            <a:endParaRPr lang="en-US" dirty="0" smtClean="0"/>
          </a:p>
          <a:p>
            <a:pPr>
              <a:buNone/>
            </a:pPr>
            <a:r>
              <a:rPr lang="ar-SA" b="1" dirty="0" smtClean="0"/>
              <a:t>6- الشخص المناسب : </a:t>
            </a:r>
            <a:endParaRPr lang="en-US" dirty="0" smtClean="0"/>
          </a:p>
          <a:p>
            <a:pPr>
              <a:buNone/>
            </a:pPr>
            <a:r>
              <a:rPr lang="ar-SA" dirty="0" smtClean="0"/>
              <a:t>		تكون المعلومات غير ذات قيمه إذا جاءت لشخص غير معني بالحدث موضوع المعلومة.</a:t>
            </a:r>
          </a:p>
          <a:p>
            <a:pPr>
              <a:buNone/>
            </a:pPr>
            <a:endParaRPr lang="en-US" dirty="0" smtClean="0"/>
          </a:p>
          <a:p>
            <a:pPr>
              <a:buNone/>
            </a:pPr>
            <a:r>
              <a:rPr lang="ar-SA" b="1" dirty="0" smtClean="0"/>
              <a:t>7-الدقة </a:t>
            </a:r>
            <a:r>
              <a:rPr lang="ar-SA" b="1" dirty="0" err="1" smtClean="0"/>
              <a:t>والوثوقية</a:t>
            </a:r>
            <a:r>
              <a:rPr lang="ar-SA" b="1" dirty="0" smtClean="0"/>
              <a:t> : </a:t>
            </a:r>
            <a:endParaRPr lang="en-US" dirty="0" smtClean="0"/>
          </a:p>
          <a:p>
            <a:pPr>
              <a:buNone/>
            </a:pPr>
            <a:r>
              <a:rPr lang="en-US" dirty="0" smtClean="0"/>
              <a:t> </a:t>
            </a:r>
            <a:r>
              <a:rPr lang="ar-SA" dirty="0" smtClean="0"/>
              <a:t>		وهي من أهم خصائص المعلومات الجيدة . </a:t>
            </a:r>
            <a:endParaRPr lang="en-US" dirty="0" smtClean="0"/>
          </a:p>
          <a:p>
            <a:pPr>
              <a:buNone/>
            </a:pPr>
            <a:r>
              <a:rPr lang="ar-SA" b="1" dirty="0" smtClean="0"/>
              <a:t>8- الحداثــــــة :</a:t>
            </a:r>
            <a:endParaRPr lang="en-US" dirty="0" smtClean="0"/>
          </a:p>
          <a:p>
            <a:pPr>
              <a:buNone/>
            </a:pPr>
            <a:r>
              <a:rPr lang="ar-SA" dirty="0" smtClean="0"/>
              <a:t>		يجب أن تكون المعلومات حديثة .</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1026" name="Picture 2"/>
          <p:cNvPicPr>
            <a:picLocks noGrp="1" noChangeAspect="1" noChangeArrowheads="1"/>
          </p:cNvPicPr>
          <p:nvPr>
            <p:ph sz="quarter" idx="1"/>
          </p:nvPr>
        </p:nvPicPr>
        <p:blipFill>
          <a:blip r:embed="rId2"/>
          <a:srcRect/>
          <a:stretch>
            <a:fillRect/>
          </a:stretch>
        </p:blipFill>
        <p:spPr bwMode="auto">
          <a:xfrm>
            <a:off x="928662" y="500042"/>
            <a:ext cx="6357982" cy="6051437"/>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en-US" i="1" dirty="0" smtClean="0">
                <a:sym typeface="AGA Arabesque"/>
              </a:rPr>
              <a:t></a:t>
            </a:r>
            <a:r>
              <a:rPr lang="en-US" i="1" dirty="0" smtClean="0"/>
              <a:t> </a:t>
            </a:r>
            <a:r>
              <a:rPr lang="ar-SA" i="1" dirty="0" smtClean="0"/>
              <a:t>مصادر</a:t>
            </a:r>
            <a:r>
              <a:rPr lang="ar-SA" b="1" i="1" dirty="0" smtClean="0"/>
              <a:t> المعلومات</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1142984"/>
            <a:ext cx="7467600" cy="5330968"/>
          </a:xfrm>
        </p:spPr>
        <p:txBody>
          <a:bodyPr>
            <a:normAutofit fontScale="77500" lnSpcReduction="20000"/>
          </a:bodyPr>
          <a:lstStyle/>
          <a:p>
            <a:pPr lvl="0">
              <a:buNone/>
            </a:pPr>
            <a:r>
              <a:rPr lang="ar-SA" b="1" dirty="0" smtClean="0"/>
              <a:t>أ) مصادر ورقية:</a:t>
            </a:r>
            <a:endParaRPr lang="en-US" dirty="0" smtClean="0"/>
          </a:p>
          <a:p>
            <a:pPr marL="457200" lvl="0" indent="-457200">
              <a:buFont typeface="+mj-lt"/>
              <a:buAutoNum type="arabicPeriod"/>
            </a:pPr>
            <a:r>
              <a:rPr lang="ar-SA" dirty="0" smtClean="0"/>
              <a:t>الكتب</a:t>
            </a:r>
            <a:endParaRPr lang="en-US" dirty="0" smtClean="0"/>
          </a:p>
          <a:p>
            <a:pPr marL="457200" lvl="0" indent="-457200">
              <a:buFont typeface="+mj-lt"/>
              <a:buAutoNum type="arabicPeriod"/>
            </a:pPr>
            <a:r>
              <a:rPr lang="ar-SA" dirty="0" smtClean="0"/>
              <a:t>الوثائق</a:t>
            </a:r>
            <a:endParaRPr lang="en-US" dirty="0" smtClean="0"/>
          </a:p>
          <a:p>
            <a:pPr marL="457200" lvl="0" indent="-457200">
              <a:buFont typeface="+mj-lt"/>
              <a:buAutoNum type="arabicPeriod"/>
            </a:pPr>
            <a:r>
              <a:rPr lang="ar-SA" dirty="0" smtClean="0"/>
              <a:t>المستندات والفواتير</a:t>
            </a:r>
            <a:endParaRPr lang="en-US" dirty="0" smtClean="0"/>
          </a:p>
          <a:p>
            <a:pPr marL="457200" lvl="0" indent="-457200">
              <a:buFont typeface="+mj-lt"/>
              <a:buAutoNum type="arabicPeriod"/>
            </a:pPr>
            <a:r>
              <a:rPr lang="ar-SA" dirty="0" smtClean="0"/>
              <a:t>التقارير والإحصائيات</a:t>
            </a:r>
            <a:endParaRPr lang="en-US" dirty="0" smtClean="0"/>
          </a:p>
          <a:p>
            <a:pPr marL="457200" lvl="0" indent="-457200">
              <a:buFont typeface="+mj-lt"/>
              <a:buAutoNum type="arabicPeriod"/>
            </a:pPr>
            <a:r>
              <a:rPr lang="ar-SA" dirty="0" smtClean="0"/>
              <a:t>الجرائد والمجلات</a:t>
            </a:r>
            <a:endParaRPr lang="en-US" dirty="0" smtClean="0"/>
          </a:p>
          <a:p>
            <a:pPr>
              <a:buNone/>
            </a:pPr>
            <a:endParaRPr lang="en-US" dirty="0" smtClean="0"/>
          </a:p>
          <a:p>
            <a:pPr>
              <a:buNone/>
            </a:pPr>
            <a:r>
              <a:rPr lang="ar-SA" b="1" dirty="0" smtClean="0"/>
              <a:t>ب) مصادر إلكترونية:</a:t>
            </a:r>
            <a:endParaRPr lang="en-US" dirty="0" smtClean="0"/>
          </a:p>
          <a:p>
            <a:pPr marL="457200" lvl="0" indent="-457200">
              <a:buFont typeface="+mj-lt"/>
              <a:buAutoNum type="arabicPeriod"/>
            </a:pPr>
            <a:r>
              <a:rPr lang="ar-SA" dirty="0" smtClean="0"/>
              <a:t>الإنترنت</a:t>
            </a:r>
            <a:endParaRPr lang="en-US" dirty="0" smtClean="0"/>
          </a:p>
          <a:p>
            <a:pPr marL="457200" lvl="0" indent="-457200">
              <a:buFont typeface="+mj-lt"/>
              <a:buAutoNum type="arabicPeriod"/>
            </a:pPr>
            <a:r>
              <a:rPr lang="ar-SA" dirty="0" smtClean="0"/>
              <a:t>الكتب الإلكترونية</a:t>
            </a:r>
            <a:endParaRPr lang="en-US" dirty="0" smtClean="0"/>
          </a:p>
          <a:p>
            <a:pPr marL="457200" lvl="0" indent="-457200">
              <a:buFont typeface="+mj-lt"/>
              <a:buAutoNum type="arabicPeriod"/>
            </a:pPr>
            <a:r>
              <a:rPr lang="ar-SA" dirty="0" smtClean="0"/>
              <a:t>الأشرطة المغناطيسية </a:t>
            </a:r>
          </a:p>
          <a:p>
            <a:pPr lvl="0">
              <a:buNone/>
            </a:pPr>
            <a:r>
              <a:rPr lang="ar-SA" b="1" dirty="0" smtClean="0"/>
              <a:t>ج) مصادر سمعية:</a:t>
            </a:r>
            <a:endParaRPr lang="en-US" dirty="0" smtClean="0"/>
          </a:p>
          <a:p>
            <a:pPr marL="457200" lvl="0" indent="-457200">
              <a:buFont typeface="+mj-lt"/>
              <a:buAutoNum type="arabicPeriod"/>
            </a:pPr>
            <a:r>
              <a:rPr lang="ar-SA" dirty="0" smtClean="0"/>
              <a:t>المقابلات</a:t>
            </a:r>
            <a:endParaRPr lang="en-US" dirty="0" smtClean="0"/>
          </a:p>
          <a:p>
            <a:pPr marL="457200" lvl="0" indent="-457200">
              <a:buFont typeface="+mj-lt"/>
              <a:buAutoNum type="arabicPeriod"/>
            </a:pPr>
            <a:r>
              <a:rPr lang="ar-SA" dirty="0" smtClean="0"/>
              <a:t>الاجتماعات</a:t>
            </a:r>
            <a:endParaRPr lang="en-US" dirty="0" smtClean="0"/>
          </a:p>
          <a:p>
            <a:pPr marL="457200" lvl="0" indent="-457200">
              <a:buFont typeface="+mj-lt"/>
              <a:buAutoNum type="arabicPeriod"/>
            </a:pPr>
            <a:r>
              <a:rPr lang="ar-SA" dirty="0" smtClean="0"/>
              <a:t>البرامج التليفزيونية والإذاعية</a:t>
            </a:r>
            <a:endParaRPr lang="en-US" dirty="0" smtClean="0"/>
          </a:p>
          <a:p>
            <a:pPr marL="457200" lvl="0" indent="-457200">
              <a:buFont typeface="+mj-lt"/>
              <a:buAutoNum type="arabicPeriod"/>
            </a:pPr>
            <a:r>
              <a:rPr lang="ar-SA" dirty="0" smtClean="0"/>
              <a:t>التسجيلات الصوتية</a:t>
            </a:r>
            <a:endParaRPr lang="en-US" dirty="0" smtClean="0"/>
          </a:p>
          <a:p>
            <a:pPr marL="457200" indent="-457200">
              <a:buFont typeface="+mj-lt"/>
              <a:buAutoNum type="arabicPeriod"/>
            </a:pPr>
            <a:r>
              <a:rPr lang="ar-SA" dirty="0" smtClean="0"/>
              <a:t>المحاضرات</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en-US" b="1" i="1" dirty="0" smtClean="0">
                <a:sym typeface="AGA Arabesque"/>
              </a:rPr>
              <a:t></a:t>
            </a:r>
            <a:r>
              <a:rPr lang="ar-SA" b="1" i="1" dirty="0" smtClean="0"/>
              <a:t> أهمية المعلومات :</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1000108"/>
            <a:ext cx="7467600" cy="5473844"/>
          </a:xfrm>
        </p:spPr>
        <p:txBody>
          <a:bodyPr/>
          <a:lstStyle/>
          <a:p>
            <a:pPr>
              <a:buNone/>
            </a:pPr>
            <a:r>
              <a:rPr lang="ar-SA" dirty="0" smtClean="0"/>
              <a:t> </a:t>
            </a:r>
          </a:p>
          <a:p>
            <a:pPr>
              <a:buNone/>
            </a:pPr>
            <a:r>
              <a:rPr lang="ar-SA" dirty="0" smtClean="0"/>
              <a:t>إن للمعلومات أهمية كبيرة حيث تعتبر مورداً هاماً لدعم عمل المؤسسة فهي:</a:t>
            </a:r>
            <a:endParaRPr lang="en-US" dirty="0" smtClean="0"/>
          </a:p>
          <a:p>
            <a:pPr lvl="0">
              <a:buFont typeface="Wingdings" pitchFamily="2" charset="2"/>
              <a:buChar char="v"/>
            </a:pPr>
            <a:r>
              <a:rPr lang="ar-SA" dirty="0" smtClean="0"/>
              <a:t>تساعد في معرفة الحقائق.</a:t>
            </a:r>
            <a:endParaRPr lang="en-US" dirty="0" smtClean="0"/>
          </a:p>
          <a:p>
            <a:pPr lvl="0">
              <a:buFont typeface="Wingdings" pitchFamily="2" charset="2"/>
              <a:buChar char="v"/>
            </a:pPr>
            <a:r>
              <a:rPr lang="ar-SA" dirty="0" smtClean="0"/>
              <a:t>تساعد في معرفة تحليل وتحديد المشكلة.</a:t>
            </a:r>
            <a:endParaRPr lang="en-US" dirty="0" smtClean="0"/>
          </a:p>
          <a:p>
            <a:pPr lvl="0">
              <a:buFont typeface="Wingdings" pitchFamily="2" charset="2"/>
              <a:buChar char="v"/>
            </a:pPr>
            <a:r>
              <a:rPr lang="ar-SA" dirty="0" smtClean="0"/>
              <a:t>تساعد على اكتمال المعرفة.</a:t>
            </a:r>
            <a:endParaRPr lang="en-US" dirty="0" smtClean="0"/>
          </a:p>
          <a:p>
            <a:pPr lvl="0">
              <a:buFont typeface="Wingdings" pitchFamily="2" charset="2"/>
              <a:buChar char="v"/>
            </a:pPr>
            <a:r>
              <a:rPr lang="ar-SA" dirty="0" smtClean="0"/>
              <a:t>ترفع من مستوى صحة ودقة العمل المنجز.</a:t>
            </a:r>
            <a:endParaRPr lang="en-US" dirty="0" smtClean="0"/>
          </a:p>
          <a:p>
            <a:pPr lvl="0">
              <a:buFont typeface="Wingdings" pitchFamily="2" charset="2"/>
              <a:buChar char="v"/>
            </a:pPr>
            <a:r>
              <a:rPr lang="ar-SA" dirty="0" smtClean="0"/>
              <a:t>تساعد على تطور وتحسين العمل.</a:t>
            </a:r>
            <a:endParaRPr lang="en-US" dirty="0" smtClean="0"/>
          </a:p>
          <a:p>
            <a:pPr lvl="0">
              <a:buFont typeface="Wingdings" pitchFamily="2" charset="2"/>
              <a:buChar char="v"/>
            </a:pPr>
            <a:r>
              <a:rPr lang="ar-SA" dirty="0" smtClean="0"/>
              <a:t>تساعد على سرعة انجاز العمل.</a:t>
            </a:r>
            <a:endParaRPr lang="en-US" dirty="0" smtClean="0"/>
          </a:p>
          <a:p>
            <a:pPr lvl="0">
              <a:buFont typeface="Wingdings" pitchFamily="2" charset="2"/>
              <a:buChar char="v"/>
            </a:pPr>
            <a:r>
              <a:rPr lang="ar-SA" dirty="0" smtClean="0"/>
              <a:t>تساعد على عملية اتخاذ القرارات.</a:t>
            </a:r>
            <a:endParaRPr lang="en-US" dirty="0" smtClean="0"/>
          </a:p>
          <a:p>
            <a:pPr lvl="0">
              <a:buFont typeface="Wingdings" pitchFamily="2" charset="2"/>
              <a:buChar char="v"/>
            </a:pPr>
            <a:r>
              <a:rPr lang="ar-SA" dirty="0" smtClean="0"/>
              <a:t>تساعد في عملية التخطيط.</a:t>
            </a: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en-US" b="1" i="1" dirty="0" smtClean="0">
                <a:sym typeface="AGA Arabesque"/>
              </a:rPr>
              <a:t></a:t>
            </a:r>
            <a:r>
              <a:rPr lang="ar-SA" b="1" i="1" dirty="0" smtClean="0"/>
              <a:t> أشكال المعلومات</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1214422"/>
            <a:ext cx="7467600" cy="5259530"/>
          </a:xfrm>
        </p:spPr>
        <p:txBody>
          <a:bodyPr/>
          <a:lstStyle/>
          <a:p>
            <a:pPr>
              <a:buNone/>
            </a:pPr>
            <a:r>
              <a:rPr lang="ar-SA" dirty="0" smtClean="0"/>
              <a:t> تظهر المعلومات في عدة أشكال تخدم الهدف ومن هذه الأشكال:</a:t>
            </a:r>
          </a:p>
          <a:p>
            <a:pPr>
              <a:buNone/>
            </a:pPr>
            <a:endParaRPr lang="en-US" dirty="0" smtClean="0"/>
          </a:p>
          <a:p>
            <a:pPr lvl="0">
              <a:buFont typeface="Wingdings" pitchFamily="2" charset="2"/>
              <a:buChar char="v"/>
            </a:pPr>
            <a:r>
              <a:rPr lang="ar-SA" dirty="0" smtClean="0"/>
              <a:t>تقارير تفصيلية</a:t>
            </a:r>
            <a:endParaRPr lang="en-US" dirty="0" smtClean="0"/>
          </a:p>
          <a:p>
            <a:pPr lvl="0">
              <a:buFont typeface="Wingdings" pitchFamily="2" charset="2"/>
              <a:buChar char="v"/>
            </a:pPr>
            <a:r>
              <a:rPr lang="ar-SA" dirty="0" smtClean="0"/>
              <a:t>تقارير ملخصة</a:t>
            </a:r>
            <a:endParaRPr lang="en-US" dirty="0" smtClean="0"/>
          </a:p>
          <a:p>
            <a:pPr lvl="0">
              <a:buFont typeface="Wingdings" pitchFamily="2" charset="2"/>
              <a:buChar char="v"/>
            </a:pPr>
            <a:r>
              <a:rPr lang="ar-SA" dirty="0" smtClean="0"/>
              <a:t>تقارير رسومات بيانية</a:t>
            </a:r>
            <a:endParaRPr lang="en-US" dirty="0" smtClean="0"/>
          </a:p>
          <a:p>
            <a:pPr lvl="0">
              <a:buFont typeface="Wingdings" pitchFamily="2" charset="2"/>
              <a:buChar char="v"/>
            </a:pPr>
            <a:r>
              <a:rPr lang="ar-SA" dirty="0" smtClean="0"/>
              <a:t>جداول</a:t>
            </a:r>
            <a:endParaRPr lang="en-US" dirty="0" smtClean="0"/>
          </a:p>
          <a:p>
            <a:pPr lvl="0">
              <a:buFont typeface="Wingdings" pitchFamily="2" charset="2"/>
              <a:buChar char="v"/>
            </a:pPr>
            <a:r>
              <a:rPr lang="ar-SA" dirty="0" smtClean="0"/>
              <a:t>مقالات</a:t>
            </a:r>
            <a:endParaRPr lang="en-US" dirty="0" smtClean="0"/>
          </a:p>
          <a:p>
            <a:pPr lvl="0">
              <a:buFont typeface="Wingdings" pitchFamily="2" charset="2"/>
              <a:buChar char="v"/>
            </a:pPr>
            <a:r>
              <a:rPr lang="ar-SA" dirty="0" smtClean="0"/>
              <a:t>نماذج</a:t>
            </a:r>
            <a:endParaRPr lang="en-US" dirty="0" smtClean="0"/>
          </a:p>
          <a:p>
            <a:pPr lvl="0">
              <a:buFont typeface="Wingdings" pitchFamily="2" charset="2"/>
              <a:buChar char="v"/>
            </a:pPr>
            <a:r>
              <a:rPr lang="ar-SA" dirty="0" smtClean="0"/>
              <a:t>تقارير إحصائية</a:t>
            </a:r>
            <a:endParaRPr lang="en-US" dirty="0" smtClean="0"/>
          </a:p>
          <a:p>
            <a:pPr>
              <a:buNone/>
            </a:pP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582594"/>
          </a:xfrm>
        </p:spPr>
        <p:txBody>
          <a:bodyPr/>
          <a:lstStyle/>
          <a:p>
            <a:pPr algn="r"/>
            <a:r>
              <a:rPr lang="ar-SA" dirty="0" smtClean="0"/>
              <a:t>الفصل الثالث:</a:t>
            </a:r>
            <a:r>
              <a:rPr lang="ar-SA" b="1" u="sng" dirty="0" smtClean="0"/>
              <a:t>نظم المعلومات الحاسوبية</a:t>
            </a:r>
            <a:r>
              <a:rPr lang="ar-SA" dirty="0" smtClean="0"/>
              <a:t>  </a:t>
            </a:r>
            <a:endParaRPr lang="ar-SA" dirty="0"/>
          </a:p>
        </p:txBody>
      </p:sp>
      <p:sp>
        <p:nvSpPr>
          <p:cNvPr id="3" name="عنصر نائب للمحتوى 2"/>
          <p:cNvSpPr>
            <a:spLocks noGrp="1"/>
          </p:cNvSpPr>
          <p:nvPr>
            <p:ph sz="quarter" idx="1"/>
          </p:nvPr>
        </p:nvSpPr>
        <p:spPr>
          <a:xfrm>
            <a:off x="457200" y="1000108"/>
            <a:ext cx="7467600" cy="5473844"/>
          </a:xfrm>
        </p:spPr>
        <p:txBody>
          <a:bodyPr>
            <a:normAutofit fontScale="92500"/>
          </a:bodyPr>
          <a:lstStyle/>
          <a:p>
            <a:pPr>
              <a:buNone/>
            </a:pPr>
            <a:r>
              <a:rPr lang="ar-SA" b="1" u="sng" dirty="0" err="1" smtClean="0"/>
              <a:t>انظمة</a:t>
            </a:r>
            <a:r>
              <a:rPr lang="ar-SA" b="1" u="sng" dirty="0" smtClean="0"/>
              <a:t>  المعلومات الحاسوبية:</a:t>
            </a:r>
            <a:endParaRPr lang="ar-SA" b="1" u="sng" dirty="0"/>
          </a:p>
          <a:p>
            <a:pPr>
              <a:buNone/>
            </a:pPr>
            <a:r>
              <a:rPr lang="ar-SA" b="1" i="1" dirty="0" smtClean="0"/>
              <a:t>مكونات نظم المعلومات الحاسوبية:</a:t>
            </a:r>
            <a:endParaRPr lang="en-US" b="1" i="1" dirty="0" smtClean="0"/>
          </a:p>
          <a:p>
            <a:pPr>
              <a:buNone/>
            </a:pPr>
            <a:r>
              <a:rPr lang="ar-SA" dirty="0" smtClean="0"/>
              <a:t>        يتكون من مجموعة من العناصر التي تعمل معاً لتحقيق الهدف وأهمها:</a:t>
            </a:r>
            <a:endParaRPr lang="en-US" dirty="0" smtClean="0"/>
          </a:p>
          <a:p>
            <a:pPr lvl="0">
              <a:buNone/>
            </a:pPr>
            <a:r>
              <a:rPr lang="ar-SA" u="sng" dirty="0" smtClean="0"/>
              <a:t>الأفراد:</a:t>
            </a:r>
            <a:r>
              <a:rPr lang="ar-SA" dirty="0" smtClean="0"/>
              <a:t> وهم كل الأفراد الذين لهم علاقة بالنظام مثل: موظفين المؤسسة التي تطلب </a:t>
            </a:r>
            <a:endParaRPr lang="en-US" dirty="0" smtClean="0"/>
          </a:p>
          <a:p>
            <a:pPr>
              <a:buNone/>
            </a:pPr>
            <a:r>
              <a:rPr lang="ar-SA" dirty="0" smtClean="0"/>
              <a:t>          طبيعة عملهم التعامل مع نظام المعلومات من خــــــــلال الشاشات المختلفة    </a:t>
            </a:r>
            <a:endParaRPr lang="en-US" dirty="0" smtClean="0"/>
          </a:p>
          <a:p>
            <a:pPr>
              <a:buNone/>
            </a:pPr>
            <a:r>
              <a:rPr lang="ar-SA" dirty="0" smtClean="0"/>
              <a:t>          للنظام الحاسوبي.</a:t>
            </a:r>
            <a:endParaRPr lang="en-US" dirty="0" smtClean="0"/>
          </a:p>
          <a:p>
            <a:pPr lvl="0">
              <a:buNone/>
            </a:pPr>
            <a:r>
              <a:rPr lang="ar-SA" u="sng" dirty="0" smtClean="0"/>
              <a:t>العمليات:</a:t>
            </a:r>
            <a:r>
              <a:rPr lang="ar-SA" dirty="0" smtClean="0"/>
              <a:t> هي مجموعة الأعمال والإجراءات اليومية التي يتم من خلالها تخزين     </a:t>
            </a:r>
            <a:endParaRPr lang="en-US" dirty="0" smtClean="0"/>
          </a:p>
          <a:p>
            <a:pPr>
              <a:buNone/>
            </a:pPr>
            <a:r>
              <a:rPr lang="ar-SA" dirty="0" smtClean="0"/>
              <a:t>             ومعالجة المعلومات وتقديمها للمستفيدين.</a:t>
            </a:r>
            <a:endParaRPr lang="en-US" dirty="0" smtClean="0"/>
          </a:p>
          <a:p>
            <a:pPr lvl="0">
              <a:buNone/>
            </a:pPr>
            <a:r>
              <a:rPr lang="en-US" dirty="0" smtClean="0"/>
              <a:t> </a:t>
            </a:r>
            <a:r>
              <a:rPr lang="ar-SA" u="sng" dirty="0" smtClean="0"/>
              <a:t>التقنيات:</a:t>
            </a:r>
            <a:r>
              <a:rPr lang="ar-SA" dirty="0" smtClean="0"/>
              <a:t> هي المعدات والأجهزة والبرمجيات اللازمة لتحقيق العمليات.</a:t>
            </a:r>
            <a:endParaRPr lang="en-US" dirty="0" smtClean="0"/>
          </a:p>
          <a:p>
            <a:pPr lvl="0">
              <a:buNone/>
            </a:pPr>
            <a:r>
              <a:rPr lang="ar-SA" u="sng" dirty="0" smtClean="0"/>
              <a:t>البيــانات:</a:t>
            </a:r>
            <a:r>
              <a:rPr lang="ar-SA" dirty="0" smtClean="0"/>
              <a:t> هي المادة الخام التي تعتبر أساس عمل المعلومات الحاسوبية ومبرر </a:t>
            </a:r>
            <a:endParaRPr lang="en-US" dirty="0" smtClean="0"/>
          </a:p>
          <a:p>
            <a:pPr>
              <a:buNone/>
            </a:pPr>
            <a:r>
              <a:rPr lang="ar-SA" dirty="0" smtClean="0"/>
              <a:t>             وجوده.</a:t>
            </a:r>
            <a:endParaRPr lang="en-US" dirty="0" smtClean="0"/>
          </a:p>
          <a:p>
            <a:pPr>
              <a:buNone/>
            </a:pPr>
            <a:endParaRPr lang="ar-SA" b="1" u="sng"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1026" name="Picture 2"/>
          <p:cNvPicPr>
            <a:picLocks noGrp="1" noChangeAspect="1" noChangeArrowheads="1"/>
          </p:cNvPicPr>
          <p:nvPr>
            <p:ph sz="quarter" idx="1"/>
          </p:nvPr>
        </p:nvPicPr>
        <p:blipFill>
          <a:blip r:embed="rId2"/>
          <a:srcRect/>
          <a:stretch>
            <a:fillRect/>
          </a:stretch>
        </p:blipFill>
        <p:spPr bwMode="auto">
          <a:xfrm>
            <a:off x="1071538" y="500042"/>
            <a:ext cx="6181196" cy="5885352"/>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868346"/>
          </a:xfrm>
        </p:spPr>
        <p:txBody>
          <a:bodyPr>
            <a:normAutofit fontScale="90000"/>
          </a:bodyPr>
          <a:lstStyle/>
          <a:p>
            <a:pPr algn="r"/>
            <a:r>
              <a:rPr lang="en-US" b="1" i="1" dirty="0" smtClean="0">
                <a:sym typeface="AGA Arabesque"/>
              </a:rPr>
              <a:t></a:t>
            </a:r>
            <a:r>
              <a:rPr lang="ar-SA" b="1" i="1" dirty="0" smtClean="0"/>
              <a:t>مراحل تطوير نظم المعلومات الحاسوبية </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1000108"/>
            <a:ext cx="7467600" cy="5473844"/>
          </a:xfrm>
        </p:spPr>
        <p:txBody>
          <a:bodyPr>
            <a:normAutofit lnSpcReduction="10000"/>
          </a:bodyPr>
          <a:lstStyle/>
          <a:p>
            <a:pPr>
              <a:buNone/>
            </a:pPr>
            <a:r>
              <a:rPr lang="ar-SA" b="1" dirty="0" smtClean="0"/>
              <a:t>إن بناء تطوير نظام المعلومات هو عبارة عن تحويل أنشطة المؤسسة اليدوية أو القديمة إلي نظام حاسوبي متطور وسريع ودقيق.</a:t>
            </a:r>
            <a:endParaRPr lang="en-US" dirty="0" smtClean="0"/>
          </a:p>
          <a:p>
            <a:pPr>
              <a:buNone/>
            </a:pPr>
            <a:r>
              <a:rPr lang="ar-SA" b="1" dirty="0" smtClean="0"/>
              <a:t>   </a:t>
            </a:r>
            <a:r>
              <a:rPr lang="ar-SA" b="1" u="sng" dirty="0" smtClean="0"/>
              <a:t>ويمر تطوير نظام المعلومات بعدة خطوات هامة , أهمها:</a:t>
            </a:r>
            <a:endParaRPr lang="en-US" dirty="0" smtClean="0"/>
          </a:p>
          <a:p>
            <a:pPr>
              <a:buNone/>
            </a:pPr>
            <a:r>
              <a:rPr lang="ar-SA" b="1" dirty="0" smtClean="0"/>
              <a:t>1- مرحلة التحليل</a:t>
            </a:r>
          </a:p>
          <a:p>
            <a:pPr>
              <a:buNone/>
            </a:pPr>
            <a:r>
              <a:rPr lang="ar-SA" b="1" dirty="0" smtClean="0"/>
              <a:t>2- مرحلة التصميم</a:t>
            </a:r>
          </a:p>
          <a:p>
            <a:pPr>
              <a:buNone/>
            </a:pPr>
            <a:r>
              <a:rPr lang="ar-SA" b="1" dirty="0" smtClean="0"/>
              <a:t>3-مرحلة التنفيذ</a:t>
            </a:r>
          </a:p>
          <a:p>
            <a:pPr>
              <a:buNone/>
            </a:pPr>
            <a:r>
              <a:rPr lang="ar-SA" b="1" dirty="0" smtClean="0">
                <a:solidFill>
                  <a:srgbClr val="FF0000"/>
                </a:solidFill>
              </a:rPr>
              <a:t>1- مرحلة التحليل: (مرحلة دراسية وتحليل النظام القائم في المؤسسة ).</a:t>
            </a:r>
            <a:endParaRPr lang="en-US" dirty="0" smtClean="0">
              <a:solidFill>
                <a:srgbClr val="FF0000"/>
              </a:solidFill>
            </a:endParaRPr>
          </a:p>
          <a:p>
            <a:pPr>
              <a:buNone/>
            </a:pPr>
            <a:r>
              <a:rPr lang="ar-SA" dirty="0" smtClean="0"/>
              <a:t>    هي تحليل النظام يعني : تجزئة النظام إلي مكوناته الأساسية وتعريف هذه               المكونات وتحديد العلاقات التي تربط فيما بينها لتحديد المشاكل التي يعاني منها النظام ومعالجتها.</a:t>
            </a:r>
            <a:endParaRPr lang="en-US" dirty="0" smtClean="0"/>
          </a:p>
          <a:p>
            <a:pPr>
              <a:buNone/>
            </a:pPr>
            <a:r>
              <a:rPr lang="ar-SA" dirty="0" smtClean="0"/>
              <a:t>وهذه المرحلة مهمة لأن قوة ودقة مرحلة التصميم وبناء النظام الحاسوبي يعتمد علي جودة مخرجات مرحلة التحليل .</a:t>
            </a:r>
          </a:p>
          <a:p>
            <a:pPr>
              <a:buNone/>
            </a:pPr>
            <a:r>
              <a:rPr lang="ar-SA" b="1" dirty="0" smtClean="0"/>
              <a:t>وتنتهي هذه المرحلة بتحديد احتياجات المستخدم والتي تصف ما يتطلبه المستخدم ويتوقعه من النظام الجديد.</a:t>
            </a:r>
          </a:p>
          <a:p>
            <a:pPr>
              <a:buNone/>
            </a:pPr>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a:xfrm>
            <a:off x="457200" y="285728"/>
            <a:ext cx="7467600" cy="6188224"/>
          </a:xfrm>
        </p:spPr>
        <p:txBody>
          <a:bodyPr/>
          <a:lstStyle/>
          <a:p>
            <a:pPr>
              <a:buNone/>
            </a:pPr>
            <a:r>
              <a:rPr lang="ar-SA" b="1" dirty="0" smtClean="0">
                <a:solidFill>
                  <a:srgbClr val="FF0000"/>
                </a:solidFill>
              </a:rPr>
              <a:t>2- مرحلة التصميم:</a:t>
            </a:r>
            <a:endParaRPr lang="en-US" dirty="0" smtClean="0">
              <a:solidFill>
                <a:srgbClr val="FF0000"/>
              </a:solidFill>
            </a:endParaRPr>
          </a:p>
          <a:p>
            <a:pPr>
              <a:buNone/>
            </a:pPr>
            <a:r>
              <a:rPr lang="ar-SA" dirty="0" smtClean="0"/>
              <a:t>   هي المرحلة التي يتم فيها إعداد التصاميم التفصيلية لتنفيذ التصميم الأمثل وتحويل إلي نظام جاهز للعمل .</a:t>
            </a:r>
            <a:endParaRPr lang="en-US" dirty="0" smtClean="0"/>
          </a:p>
          <a:p>
            <a:pPr>
              <a:buNone/>
            </a:pPr>
            <a:r>
              <a:rPr lang="ar-SA" dirty="0" smtClean="0"/>
              <a:t>وتعتمد عملية التنفيذ علي اختيار الإستراتيجية المناسبة لنقل النظام الجديد مكان النظام السابق بطريقة لا تؤدي إلي تعطيل العمل في المؤسسة.</a:t>
            </a:r>
          </a:p>
          <a:p>
            <a:pPr>
              <a:buNone/>
            </a:pPr>
            <a:endParaRPr lang="en-US" dirty="0" smtClean="0"/>
          </a:p>
          <a:p>
            <a:pPr>
              <a:buNone/>
            </a:pPr>
            <a:r>
              <a:rPr lang="ar-SA" dirty="0" smtClean="0">
                <a:solidFill>
                  <a:srgbClr val="FF0000"/>
                </a:solidFill>
              </a:rPr>
              <a:t>3-مرحلة التنفيذ:</a:t>
            </a:r>
          </a:p>
          <a:p>
            <a:pPr>
              <a:buNone/>
            </a:pPr>
            <a:r>
              <a:rPr lang="ar-SA" dirty="0" smtClean="0"/>
              <a:t>يتم فيها تنفيذ التصميم وتحويله </a:t>
            </a:r>
            <a:r>
              <a:rPr lang="ar-SA" dirty="0" err="1" smtClean="0"/>
              <a:t>الى</a:t>
            </a:r>
            <a:r>
              <a:rPr lang="ar-SA" dirty="0" smtClean="0"/>
              <a:t> نظام جاهز</a:t>
            </a:r>
          </a:p>
          <a:p>
            <a:pPr>
              <a:buNone/>
            </a:pPr>
            <a:endParaRPr lang="ar-SA" dirty="0" smtClean="0"/>
          </a:p>
          <a:p>
            <a:pPr>
              <a:buNone/>
            </a:pPr>
            <a:endParaRPr lang="ar-SA" dirty="0" smtClean="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582594"/>
          </a:xfrm>
        </p:spPr>
        <p:txBody>
          <a:bodyPr/>
          <a:lstStyle/>
          <a:p>
            <a:pPr algn="r"/>
            <a:r>
              <a:rPr lang="ar-SA" dirty="0" smtClean="0"/>
              <a:t>الفصل الرابع:محلل ومصمم نظم المعلومات الحاسوبية</a:t>
            </a:r>
            <a:endParaRPr lang="ar-SA" dirty="0"/>
          </a:p>
        </p:txBody>
      </p:sp>
      <p:sp>
        <p:nvSpPr>
          <p:cNvPr id="3" name="عنصر نائب للمحتوى 2"/>
          <p:cNvSpPr>
            <a:spLocks noGrp="1"/>
          </p:cNvSpPr>
          <p:nvPr>
            <p:ph sz="quarter" idx="1"/>
          </p:nvPr>
        </p:nvSpPr>
        <p:spPr>
          <a:xfrm>
            <a:off x="457200" y="1000108"/>
            <a:ext cx="7467600" cy="5473844"/>
          </a:xfrm>
        </p:spPr>
        <p:txBody>
          <a:bodyPr>
            <a:normAutofit fontScale="92500" lnSpcReduction="10000"/>
          </a:bodyPr>
          <a:lstStyle/>
          <a:p>
            <a:pPr>
              <a:buNone/>
            </a:pPr>
            <a:r>
              <a:rPr lang="en-US" b="1" i="1" dirty="0" smtClean="0">
                <a:sym typeface="AGA Arabesque"/>
              </a:rPr>
              <a:t></a:t>
            </a:r>
            <a:r>
              <a:rPr lang="en-US" b="1" i="1" dirty="0" smtClean="0"/>
              <a:t> </a:t>
            </a:r>
            <a:r>
              <a:rPr lang="ar-SA" b="1" i="1" dirty="0" smtClean="0"/>
              <a:t>محلل النظم: </a:t>
            </a:r>
            <a:endParaRPr lang="en-US" b="1" i="1" dirty="0" smtClean="0"/>
          </a:p>
          <a:p>
            <a:pPr>
              <a:buNone/>
            </a:pPr>
            <a:r>
              <a:rPr lang="ar-SA" dirty="0" smtClean="0"/>
              <a:t>هو الشخص </a:t>
            </a:r>
            <a:r>
              <a:rPr lang="ar-SA" dirty="0" err="1" smtClean="0"/>
              <a:t>المسؤول</a:t>
            </a:r>
            <a:r>
              <a:rPr lang="ar-SA" dirty="0" smtClean="0"/>
              <a:t> عن دراسة النظام القائم بفرض تشخيص نقاط ضعفه ومشاكله ويقدم بعد ذلك تقريراً يتضمن مقترحات وحلولاً مناسبة ، ومن ثم يقوم بتصميم نظام جديد وتنفيذه وصيانته </a:t>
            </a:r>
          </a:p>
          <a:p>
            <a:pPr>
              <a:buNone/>
            </a:pPr>
            <a:r>
              <a:rPr lang="en-US" b="1" i="1" dirty="0" smtClean="0">
                <a:sym typeface="AGA Arabesque"/>
              </a:rPr>
              <a:t></a:t>
            </a:r>
            <a:r>
              <a:rPr lang="en-US" b="1" i="1" dirty="0" smtClean="0"/>
              <a:t> </a:t>
            </a:r>
            <a:r>
              <a:rPr lang="ar-SA" b="1" i="1" dirty="0" smtClean="0"/>
              <a:t>مهارات محلل النظم:</a:t>
            </a:r>
            <a:endParaRPr lang="en-US" b="1" i="1" dirty="0" smtClean="0"/>
          </a:p>
          <a:p>
            <a:pPr marL="457200" lvl="0" indent="-457200">
              <a:buFont typeface="+mj-lt"/>
              <a:buAutoNum type="arabicPeriod"/>
            </a:pPr>
            <a:r>
              <a:rPr lang="ar-SA" dirty="0" smtClean="0"/>
              <a:t>جمع المعلومات الكافية لدراسة النظام القائم وتحديد متطلبات النظام الجديد.</a:t>
            </a:r>
            <a:endParaRPr lang="en-US" dirty="0" smtClean="0"/>
          </a:p>
          <a:p>
            <a:pPr marL="457200" lvl="0" indent="-457200">
              <a:buFont typeface="+mj-lt"/>
              <a:buAutoNum type="arabicPeriod"/>
            </a:pPr>
            <a:r>
              <a:rPr lang="ar-SA" dirty="0" smtClean="0"/>
              <a:t>تحديد المشاكل ونقاط الضعف التي يعاني فيها النظام القائم.</a:t>
            </a:r>
            <a:endParaRPr lang="en-US" dirty="0" smtClean="0"/>
          </a:p>
          <a:p>
            <a:pPr marL="457200" lvl="0" indent="-457200">
              <a:buFont typeface="+mj-lt"/>
              <a:buAutoNum type="arabicPeriod"/>
            </a:pPr>
            <a:r>
              <a:rPr lang="ar-SA" dirty="0" smtClean="0"/>
              <a:t>تطوير حلول للمشاكل الموجودة .</a:t>
            </a:r>
            <a:endParaRPr lang="en-US" dirty="0" smtClean="0"/>
          </a:p>
          <a:p>
            <a:pPr marL="457200" lvl="0" indent="-457200">
              <a:buFont typeface="+mj-lt"/>
              <a:buAutoNum type="arabicPeriod"/>
            </a:pPr>
            <a:r>
              <a:rPr lang="ar-SA" dirty="0" smtClean="0"/>
              <a:t>تحديد أهداف النظام الجديد.</a:t>
            </a:r>
            <a:endParaRPr lang="en-US" dirty="0" smtClean="0"/>
          </a:p>
          <a:p>
            <a:pPr marL="457200" lvl="0" indent="-457200">
              <a:buFont typeface="+mj-lt"/>
              <a:buAutoNum type="arabicPeriod"/>
            </a:pPr>
            <a:r>
              <a:rPr lang="ar-SA" dirty="0" smtClean="0"/>
              <a:t>تحديد الجدوى </a:t>
            </a:r>
            <a:r>
              <a:rPr lang="ar-SA" dirty="0" err="1" smtClean="0"/>
              <a:t>الإقتصادية</a:t>
            </a:r>
            <a:r>
              <a:rPr lang="ar-SA" dirty="0" smtClean="0"/>
              <a:t> والتقنية للنظام الجديد .</a:t>
            </a:r>
            <a:endParaRPr lang="en-US" dirty="0" smtClean="0"/>
          </a:p>
          <a:p>
            <a:pPr marL="457200" lvl="0" indent="-457200">
              <a:buFont typeface="+mj-lt"/>
              <a:buAutoNum type="arabicPeriod"/>
            </a:pPr>
            <a:r>
              <a:rPr lang="ar-SA" dirty="0" smtClean="0"/>
              <a:t>تصميم النظام.</a:t>
            </a:r>
            <a:endParaRPr lang="en-US" dirty="0" smtClean="0"/>
          </a:p>
          <a:p>
            <a:pPr marL="457200" lvl="0" indent="-457200">
              <a:buFont typeface="+mj-lt"/>
              <a:buAutoNum type="arabicPeriod"/>
            </a:pPr>
            <a:r>
              <a:rPr lang="ar-SA" dirty="0" smtClean="0"/>
              <a:t>تنفيذ النظام.</a:t>
            </a:r>
            <a:endParaRPr lang="en-US" dirty="0" smtClean="0"/>
          </a:p>
          <a:p>
            <a:pPr marL="457200" lvl="0" indent="-457200">
              <a:buFont typeface="+mj-lt"/>
              <a:buAutoNum type="arabicPeriod"/>
            </a:pPr>
            <a:r>
              <a:rPr lang="ar-SA" dirty="0" smtClean="0"/>
              <a:t>الإشراف على إعداد الموقع الجديد الذي سيتم عمل النظام فيه .</a:t>
            </a:r>
            <a:endParaRPr lang="en-US" dirty="0" smtClean="0"/>
          </a:p>
          <a:p>
            <a:pPr marL="457200" lvl="0" indent="-457200">
              <a:buFont typeface="+mj-lt"/>
              <a:buAutoNum type="arabicPeriod"/>
            </a:pPr>
            <a:r>
              <a:rPr lang="ar-SA" dirty="0" smtClean="0"/>
              <a:t>تدريب المستخدمين على النظام الجديد.</a:t>
            </a:r>
            <a:endParaRPr lang="en-US" dirty="0" smtClean="0"/>
          </a:p>
          <a:p>
            <a:pPr>
              <a:buNone/>
            </a:pP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dirty="0" smtClean="0"/>
              <a:t>لماذا ندرس مادة تحليل </a:t>
            </a:r>
            <a:r>
              <a:rPr lang="ar-SA" dirty="0" err="1" smtClean="0"/>
              <a:t>النظام :</a:t>
            </a:r>
            <a:r>
              <a:rPr lang="ar-SA" dirty="0" smtClean="0"/>
              <a:t/>
            </a:r>
            <a:br>
              <a:rPr lang="ar-SA" dirty="0" smtClean="0"/>
            </a:br>
            <a:endParaRPr lang="ar-SA" dirty="0"/>
          </a:p>
        </p:txBody>
      </p:sp>
      <p:sp>
        <p:nvSpPr>
          <p:cNvPr id="3" name="عنصر نائب للمحتوى 2"/>
          <p:cNvSpPr>
            <a:spLocks noGrp="1"/>
          </p:cNvSpPr>
          <p:nvPr>
            <p:ph sz="quarter" idx="1"/>
          </p:nvPr>
        </p:nvSpPr>
        <p:spPr/>
        <p:txBody>
          <a:bodyPr>
            <a:normAutofit/>
          </a:bodyPr>
          <a:lstStyle/>
          <a:p>
            <a:r>
              <a:rPr lang="ar-SA" dirty="0" smtClean="0"/>
              <a:t>كثير من البرامج فشلت بسبب نظام التحليل لديها</a:t>
            </a:r>
          </a:p>
          <a:p>
            <a:r>
              <a:rPr lang="ar-SA" dirty="0" smtClean="0"/>
              <a:t>يرتبط علم تحليل النظام بعلوم اخرى مثل قواعد البيانات</a:t>
            </a:r>
          </a:p>
          <a:p>
            <a:r>
              <a:rPr lang="ar-SA" dirty="0" smtClean="0"/>
              <a:t>يعتبر تحليل النظام هو مرحلة مهمة لعمل الانظمة</a:t>
            </a:r>
          </a:p>
          <a:p>
            <a:r>
              <a:rPr lang="ar-SA" dirty="0" smtClean="0"/>
              <a:t>يعتمد علم تحليل النظام على دراسة نظام قائم لمؤسسة ما </a:t>
            </a:r>
            <a:r>
              <a:rPr lang="ar-SA" dirty="0" err="1" smtClean="0"/>
              <a:t>وتحليلة</a:t>
            </a:r>
            <a:r>
              <a:rPr lang="ar-SA" dirty="0" smtClean="0"/>
              <a:t> الى عناصر وتحديد نظام القوة والضعف فيه وبناء نظام جديد على اسس سليمة تلبي متطلبات مستخدمي النظام</a:t>
            </a:r>
          </a:p>
          <a:p>
            <a:r>
              <a:rPr lang="ar-SA" dirty="0" smtClean="0"/>
              <a:t>يجب على محلل  النظم فهم نفسيات المستخدمين والتعامل معهم بشكل جيد والحرص على توفير بيئة عمل مريحة لهم </a:t>
            </a:r>
          </a:p>
          <a:p>
            <a:r>
              <a:rPr lang="ar-SA" dirty="0" smtClean="0"/>
              <a:t>يجب ان يكون محلل النظم ملم بعلوم تقنيات الحاسوب وقواعد البيانات  وان يكون متصف بمهارة جمع المعلومات وتحليل النظام ومعرفة التعامل مع المستخدمين على اختلاف مستوياتهم الادارية </a:t>
            </a:r>
            <a:r>
              <a:rPr lang="ar-SA" dirty="0" err="1" smtClean="0"/>
              <a:t>وخبراتهم .</a:t>
            </a:r>
            <a:endParaRPr lang="ar-S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a:xfrm>
            <a:off x="457200" y="285728"/>
            <a:ext cx="7467600" cy="6188224"/>
          </a:xfrm>
        </p:spPr>
        <p:txBody>
          <a:bodyPr>
            <a:normAutofit lnSpcReduction="10000"/>
          </a:bodyPr>
          <a:lstStyle/>
          <a:p>
            <a:pPr>
              <a:buNone/>
            </a:pPr>
            <a:r>
              <a:rPr lang="en-US" b="1" i="1" dirty="0" smtClean="0">
                <a:sym typeface="AGA Arabesque"/>
              </a:rPr>
              <a:t></a:t>
            </a:r>
            <a:r>
              <a:rPr lang="ar-SA" b="1" i="1" dirty="0" smtClean="0"/>
              <a:t>صفات محلل النظم الشخصية :</a:t>
            </a:r>
            <a:endParaRPr lang="en-US" b="1" i="1" dirty="0" smtClean="0"/>
          </a:p>
          <a:p>
            <a:pPr marL="457200" indent="-457200"/>
            <a:r>
              <a:rPr lang="ar-SA" dirty="0" smtClean="0"/>
              <a:t>حب العمل.</a:t>
            </a:r>
            <a:endParaRPr lang="en-US" dirty="0" smtClean="0"/>
          </a:p>
          <a:p>
            <a:pPr marL="457200" indent="-457200"/>
            <a:r>
              <a:rPr lang="ar-SA" dirty="0" smtClean="0"/>
              <a:t>القدرة على التعامل الفعال مع الآخرين .</a:t>
            </a:r>
            <a:endParaRPr lang="en-US" dirty="0" smtClean="0"/>
          </a:p>
          <a:p>
            <a:pPr marL="457200" indent="-457200"/>
            <a:r>
              <a:rPr lang="ar-SA" dirty="0" smtClean="0"/>
              <a:t>المبادرة.</a:t>
            </a:r>
            <a:endParaRPr lang="en-US" dirty="0" smtClean="0"/>
          </a:p>
          <a:p>
            <a:pPr marL="457200" indent="-457200"/>
            <a:r>
              <a:rPr lang="ar-SA" dirty="0" smtClean="0"/>
              <a:t>التعاون والدبلوماسية.</a:t>
            </a:r>
            <a:endParaRPr lang="en-US" dirty="0" smtClean="0"/>
          </a:p>
          <a:p>
            <a:pPr marL="457200" indent="-457200"/>
            <a:r>
              <a:rPr lang="ar-SA" dirty="0" smtClean="0"/>
              <a:t>القدرة على تحفيز الآخرين على العمل والتعاون .</a:t>
            </a:r>
            <a:endParaRPr lang="en-US" dirty="0" smtClean="0"/>
          </a:p>
          <a:p>
            <a:pPr marL="457200" indent="-457200"/>
            <a:r>
              <a:rPr lang="ar-SA" dirty="0" smtClean="0"/>
              <a:t>القدرة على عرض الأفكار الجديدة وإقناع الآخرين .</a:t>
            </a:r>
            <a:endParaRPr lang="en-US" dirty="0" smtClean="0"/>
          </a:p>
          <a:p>
            <a:pPr marL="457200" indent="-457200"/>
            <a:r>
              <a:rPr lang="ar-SA" dirty="0" smtClean="0"/>
              <a:t>القدرة على العمل ضمن فريق كعضو فعال أو قائداً كفأً .</a:t>
            </a:r>
            <a:endParaRPr lang="en-US" dirty="0" smtClean="0"/>
          </a:p>
          <a:p>
            <a:pPr marL="457200" indent="-457200"/>
            <a:r>
              <a:rPr lang="ar-SA" dirty="0" smtClean="0"/>
              <a:t>القدرة على تحليل المشاكل .</a:t>
            </a:r>
            <a:endParaRPr lang="en-US" dirty="0" smtClean="0"/>
          </a:p>
          <a:p>
            <a:pPr marL="457200" indent="-457200"/>
            <a:r>
              <a:rPr lang="ar-SA" dirty="0" smtClean="0"/>
              <a:t>القدرة على اتخاذ القرار في الوقت المناسب .</a:t>
            </a:r>
            <a:endParaRPr lang="en-US" dirty="0" smtClean="0"/>
          </a:p>
          <a:p>
            <a:pPr marL="457200" indent="-457200"/>
            <a:r>
              <a:rPr lang="ar-SA" dirty="0" smtClean="0"/>
              <a:t>القدرة على النظر إلى الموضوع من وجهات نظر مختلفة .</a:t>
            </a:r>
            <a:endParaRPr lang="en-US" dirty="0" smtClean="0"/>
          </a:p>
          <a:p>
            <a:pPr marL="457200" indent="-457200"/>
            <a:r>
              <a:rPr lang="ar-SA" dirty="0" smtClean="0"/>
              <a:t>القدرة على الإبداع .</a:t>
            </a:r>
            <a:endParaRPr lang="en-US" dirty="0" smtClean="0"/>
          </a:p>
          <a:p>
            <a:pPr marL="457200" indent="-457200"/>
            <a:r>
              <a:rPr lang="ar-SA" dirty="0" smtClean="0"/>
              <a:t>القدرة على الصبر والتحمل .</a:t>
            </a:r>
            <a:endParaRPr lang="en-US" dirty="0" smtClean="0"/>
          </a:p>
          <a:p>
            <a:pPr marL="457200" indent="-457200"/>
            <a:r>
              <a:rPr lang="ar-SA" dirty="0" smtClean="0"/>
              <a:t>الإطلاع المستمر على آخر المستجدات في مجال المعلومات والتقنيات .</a:t>
            </a:r>
            <a:endParaRPr lang="en-US" dirty="0" smtClean="0"/>
          </a:p>
          <a:p>
            <a:pPr marL="457200" indent="-457200"/>
            <a:r>
              <a:rPr lang="ar-SA" dirty="0" smtClean="0"/>
              <a:t>القدرة على التدريب .</a:t>
            </a:r>
            <a:endParaRPr lang="en-US" dirty="0" smtClean="0"/>
          </a:p>
          <a:p>
            <a:pPr>
              <a:buNone/>
            </a:pPr>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buNone/>
            </a:pPr>
            <a:r>
              <a:rPr lang="ar-SA" sz="3600" b="1" dirty="0" smtClean="0">
                <a:solidFill>
                  <a:srgbClr val="FF0000"/>
                </a:solidFill>
              </a:rPr>
              <a:t>فريق العمل:</a:t>
            </a:r>
          </a:p>
          <a:p>
            <a:pPr>
              <a:buNone/>
            </a:pPr>
            <a:r>
              <a:rPr lang="ar-SA" dirty="0" smtClean="0"/>
              <a:t>هم مجموعة من </a:t>
            </a:r>
            <a:r>
              <a:rPr lang="ar-SA" dirty="0" err="1" smtClean="0"/>
              <a:t>الاشخاص</a:t>
            </a:r>
            <a:r>
              <a:rPr lang="ar-SA" dirty="0" smtClean="0"/>
              <a:t> يعملون معا لتحقيق مشروع معين</a:t>
            </a:r>
          </a:p>
          <a:p>
            <a:r>
              <a:rPr lang="ar-SA" dirty="0" smtClean="0"/>
              <a:t>رئيس الفريق</a:t>
            </a:r>
          </a:p>
          <a:p>
            <a:r>
              <a:rPr lang="ar-SA" dirty="0" smtClean="0"/>
              <a:t>محللي النظام </a:t>
            </a:r>
          </a:p>
          <a:p>
            <a:r>
              <a:rPr lang="ar-SA" dirty="0" smtClean="0"/>
              <a:t>ممثلين للمنظمة (</a:t>
            </a:r>
            <a:r>
              <a:rPr lang="ar-SA" dirty="0" err="1" smtClean="0"/>
              <a:t>الموسسة</a:t>
            </a:r>
            <a:r>
              <a:rPr lang="ar-SA" dirty="0" smtClean="0"/>
              <a:t>)</a:t>
            </a:r>
          </a:p>
          <a:p>
            <a:r>
              <a:rPr lang="ar-SA" dirty="0" smtClean="0"/>
              <a:t>مبرمجين </a:t>
            </a:r>
          </a:p>
          <a:p>
            <a:r>
              <a:rPr lang="ar-SA" dirty="0" smtClean="0"/>
              <a:t>مشغل حاسب</a:t>
            </a:r>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الفصل الخامس :</a:t>
            </a:r>
            <a:r>
              <a:rPr lang="ar-SA" dirty="0" err="1" smtClean="0"/>
              <a:t>اساليب</a:t>
            </a:r>
            <a:r>
              <a:rPr lang="ar-SA" dirty="0" smtClean="0"/>
              <a:t> ومنهجيات تطوير نظم المعلومات الحاسوبية</a:t>
            </a:r>
            <a:endParaRPr lang="ar-SA" dirty="0"/>
          </a:p>
        </p:txBody>
      </p:sp>
      <p:sp>
        <p:nvSpPr>
          <p:cNvPr id="3" name="عنصر نائب للمحتوى 2"/>
          <p:cNvSpPr>
            <a:spLocks noGrp="1"/>
          </p:cNvSpPr>
          <p:nvPr>
            <p:ph sz="quarter" idx="1"/>
          </p:nvPr>
        </p:nvSpPr>
        <p:spPr/>
        <p:txBody>
          <a:bodyPr/>
          <a:lstStyle/>
          <a:p>
            <a:pPr>
              <a:buNone/>
            </a:pPr>
            <a:endParaRPr lang="ar-SA" dirty="0" smtClean="0"/>
          </a:p>
          <a:p>
            <a:pPr>
              <a:buNone/>
            </a:pPr>
            <a:r>
              <a:rPr lang="ar-SA" dirty="0" err="1" smtClean="0"/>
              <a:t>انواع</a:t>
            </a:r>
            <a:r>
              <a:rPr lang="ar-SA" dirty="0" smtClean="0"/>
              <a:t> </a:t>
            </a:r>
            <a:r>
              <a:rPr lang="ar-SA" dirty="0" err="1" smtClean="0"/>
              <a:t>اساليب</a:t>
            </a:r>
            <a:r>
              <a:rPr lang="ar-SA" dirty="0" smtClean="0"/>
              <a:t> تطوير نظم المعلومات الحاسوبية :</a:t>
            </a:r>
          </a:p>
          <a:p>
            <a:r>
              <a:rPr lang="ar-SA" dirty="0" smtClean="0"/>
              <a:t>دورة حياة تطوير النظم (</a:t>
            </a:r>
            <a:r>
              <a:rPr lang="en-US" dirty="0" smtClean="0"/>
              <a:t>(system development life cycle</a:t>
            </a:r>
          </a:p>
          <a:p>
            <a:r>
              <a:rPr lang="ar-SA" dirty="0" smtClean="0"/>
              <a:t>التطوير التدريجي- على مراحل </a:t>
            </a:r>
            <a:r>
              <a:rPr lang="en-US" dirty="0" smtClean="0"/>
              <a:t>staged development</a:t>
            </a:r>
          </a:p>
          <a:p>
            <a:r>
              <a:rPr lang="ar-SA" dirty="0" err="1" smtClean="0"/>
              <a:t>النمذجة</a:t>
            </a:r>
            <a:r>
              <a:rPr lang="ar-SA" dirty="0" smtClean="0"/>
              <a:t> </a:t>
            </a:r>
            <a:r>
              <a:rPr lang="ar-SA" dirty="0" err="1" smtClean="0"/>
              <a:t>الاولية</a:t>
            </a:r>
            <a:r>
              <a:rPr lang="ar-SA" dirty="0" smtClean="0"/>
              <a:t> </a:t>
            </a:r>
            <a:r>
              <a:rPr lang="en-US" dirty="0" smtClean="0"/>
              <a:t>prototyping</a:t>
            </a:r>
            <a:endParaRPr lang="ar-SA" dirty="0" smtClean="0"/>
          </a:p>
          <a:p>
            <a:r>
              <a:rPr lang="ar-SA" dirty="0" smtClean="0"/>
              <a:t>التطوير المعتمد على فريق العمل</a:t>
            </a:r>
          </a:p>
          <a:p>
            <a:endParaRPr lang="en-US" dirty="0" smtClean="0"/>
          </a:p>
          <a:p>
            <a:endParaRPr lang="ar-S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دورة حياة تطوير النظم (</a:t>
            </a:r>
            <a:r>
              <a:rPr lang="en-US" dirty="0" smtClean="0"/>
              <a:t>(system development life cycle</a:t>
            </a:r>
            <a:br>
              <a:rPr lang="en-US" dirty="0" smtClean="0"/>
            </a:br>
            <a:endParaRPr lang="ar-SA" dirty="0"/>
          </a:p>
        </p:txBody>
      </p:sp>
      <p:sp>
        <p:nvSpPr>
          <p:cNvPr id="3" name="عنصر نائب للمحتوى 2"/>
          <p:cNvSpPr>
            <a:spLocks noGrp="1"/>
          </p:cNvSpPr>
          <p:nvPr>
            <p:ph sz="quarter" idx="1"/>
          </p:nvPr>
        </p:nvSpPr>
        <p:spPr/>
        <p:txBody>
          <a:bodyPr/>
          <a:lstStyle/>
          <a:p>
            <a:pPr>
              <a:buNone/>
            </a:pPr>
            <a:r>
              <a:rPr lang="ar-SA" dirty="0" smtClean="0"/>
              <a:t>هو عبارة عن مجموعة من المراحل والخطوات التي تمر </a:t>
            </a:r>
            <a:r>
              <a:rPr lang="ar-SA" dirty="0" err="1" smtClean="0"/>
              <a:t>بها</a:t>
            </a:r>
            <a:r>
              <a:rPr lang="ar-SA" dirty="0" smtClean="0"/>
              <a:t> عملية تطوير النظام</a:t>
            </a:r>
          </a:p>
          <a:p>
            <a:pPr>
              <a:buNone/>
            </a:pPr>
            <a:r>
              <a:rPr lang="ar-SA" dirty="0" smtClean="0">
                <a:solidFill>
                  <a:srgbClr val="FF0000"/>
                </a:solidFill>
              </a:rPr>
              <a:t>خصائص </a:t>
            </a:r>
            <a:r>
              <a:rPr lang="ar-SA" dirty="0" err="1" smtClean="0">
                <a:solidFill>
                  <a:srgbClr val="FF0000"/>
                </a:solidFill>
              </a:rPr>
              <a:t>الاسلوب</a:t>
            </a:r>
            <a:r>
              <a:rPr lang="ar-SA" dirty="0" smtClean="0">
                <a:solidFill>
                  <a:srgbClr val="FF0000"/>
                </a:solidFill>
              </a:rPr>
              <a:t>: يعتبر هذا </a:t>
            </a:r>
            <a:r>
              <a:rPr lang="ar-SA" dirty="0" err="1" smtClean="0">
                <a:solidFill>
                  <a:srgbClr val="FF0000"/>
                </a:solidFill>
              </a:rPr>
              <a:t>الاسلوب</a:t>
            </a:r>
            <a:r>
              <a:rPr lang="ar-SA" dirty="0" smtClean="0">
                <a:solidFill>
                  <a:srgbClr val="FF0000"/>
                </a:solidFill>
              </a:rPr>
              <a:t> </a:t>
            </a:r>
            <a:r>
              <a:rPr lang="ar-SA" dirty="0" err="1" smtClean="0">
                <a:solidFill>
                  <a:srgbClr val="FF0000"/>
                </a:solidFill>
              </a:rPr>
              <a:t>الاكثر</a:t>
            </a:r>
            <a:r>
              <a:rPr lang="ar-SA" dirty="0" smtClean="0">
                <a:solidFill>
                  <a:srgbClr val="FF0000"/>
                </a:solidFill>
              </a:rPr>
              <a:t> استخداما في النظم </a:t>
            </a:r>
            <a:r>
              <a:rPr lang="ar-SA" dirty="0" err="1" smtClean="0">
                <a:solidFill>
                  <a:srgbClr val="FF0000"/>
                </a:solidFill>
              </a:rPr>
              <a:t>الكبيرو</a:t>
            </a:r>
            <a:r>
              <a:rPr lang="ar-SA" dirty="0" smtClean="0">
                <a:solidFill>
                  <a:srgbClr val="FF0000"/>
                </a:solidFill>
              </a:rPr>
              <a:t> والصغيرة وذلك للخصائص التالية</a:t>
            </a:r>
          </a:p>
          <a:p>
            <a:pPr marL="457200" indent="-457200">
              <a:buFont typeface="+mj-lt"/>
              <a:buAutoNum type="arabicPeriod"/>
            </a:pPr>
            <a:r>
              <a:rPr lang="ar-SA" dirty="0" smtClean="0">
                <a:solidFill>
                  <a:srgbClr val="FF0000"/>
                </a:solidFill>
              </a:rPr>
              <a:t>تتميز خطواته بالوضوح وسهولة الفهم</a:t>
            </a:r>
          </a:p>
          <a:p>
            <a:pPr marL="457200" indent="-457200">
              <a:buFont typeface="+mj-lt"/>
              <a:buAutoNum type="arabicPeriod"/>
            </a:pPr>
            <a:r>
              <a:rPr lang="ar-SA" dirty="0" smtClean="0">
                <a:solidFill>
                  <a:srgbClr val="FF0000"/>
                </a:solidFill>
              </a:rPr>
              <a:t>يعتبر هذا </a:t>
            </a:r>
            <a:r>
              <a:rPr lang="ar-SA" dirty="0" err="1" smtClean="0">
                <a:solidFill>
                  <a:srgbClr val="FF0000"/>
                </a:solidFill>
              </a:rPr>
              <a:t>الاسلوب</a:t>
            </a:r>
            <a:r>
              <a:rPr lang="ar-SA" dirty="0" smtClean="0">
                <a:solidFill>
                  <a:srgbClr val="FF0000"/>
                </a:solidFill>
              </a:rPr>
              <a:t> مناسبا للنظم التي يمكن تحديدها بدقة, وهي في الغالب النظم </a:t>
            </a:r>
            <a:r>
              <a:rPr lang="ar-SA" dirty="0" err="1" smtClean="0">
                <a:solidFill>
                  <a:srgbClr val="FF0000"/>
                </a:solidFill>
              </a:rPr>
              <a:t>الادارية</a:t>
            </a:r>
            <a:r>
              <a:rPr lang="ar-SA" dirty="0" smtClean="0">
                <a:solidFill>
                  <a:srgbClr val="FF0000"/>
                </a:solidFill>
              </a:rPr>
              <a:t> المعروفة والتي يتسم هيكلها </a:t>
            </a:r>
            <a:r>
              <a:rPr lang="ar-SA" dirty="0" err="1" smtClean="0">
                <a:solidFill>
                  <a:srgbClr val="FF0000"/>
                </a:solidFill>
              </a:rPr>
              <a:t>الاداري</a:t>
            </a:r>
            <a:r>
              <a:rPr lang="ar-SA" dirty="0" smtClean="0">
                <a:solidFill>
                  <a:srgbClr val="FF0000"/>
                </a:solidFill>
              </a:rPr>
              <a:t> </a:t>
            </a:r>
            <a:r>
              <a:rPr lang="ar-SA" dirty="0" err="1" smtClean="0">
                <a:solidFill>
                  <a:srgbClr val="FF0000"/>
                </a:solidFill>
              </a:rPr>
              <a:t>وانشطتها</a:t>
            </a:r>
            <a:r>
              <a:rPr lang="ar-SA" dirty="0" smtClean="0">
                <a:solidFill>
                  <a:srgbClr val="FF0000"/>
                </a:solidFill>
              </a:rPr>
              <a:t> بالوضوح</a:t>
            </a:r>
          </a:p>
          <a:p>
            <a:pPr marL="457200" indent="-457200">
              <a:buFont typeface="+mj-lt"/>
              <a:buAutoNum type="arabicPeriod"/>
            </a:pPr>
            <a:r>
              <a:rPr lang="ar-SA" dirty="0" err="1" smtClean="0">
                <a:solidFill>
                  <a:srgbClr val="FF0000"/>
                </a:solidFill>
              </a:rPr>
              <a:t>التاكد</a:t>
            </a:r>
            <a:r>
              <a:rPr lang="ar-SA" dirty="0" smtClean="0">
                <a:solidFill>
                  <a:srgbClr val="FF0000"/>
                </a:solidFill>
              </a:rPr>
              <a:t> من الجودة عن طريق المراجعة بعد كل خطوة</a:t>
            </a:r>
          </a:p>
          <a:p>
            <a:pPr marL="457200" indent="-457200">
              <a:buFont typeface="+mj-lt"/>
              <a:buAutoNum type="arabicPeriod"/>
            </a:pPr>
            <a:r>
              <a:rPr lang="ar-SA" dirty="0" smtClean="0">
                <a:solidFill>
                  <a:srgbClr val="FF0000"/>
                </a:solidFill>
              </a:rPr>
              <a:t>يعمل على تدقيق المخرجات </a:t>
            </a:r>
            <a:r>
              <a:rPr lang="ar-SA" dirty="0" err="1" smtClean="0">
                <a:solidFill>
                  <a:srgbClr val="FF0000"/>
                </a:solidFill>
              </a:rPr>
              <a:t>للتاكد</a:t>
            </a:r>
            <a:r>
              <a:rPr lang="ar-SA" dirty="0" smtClean="0">
                <a:solidFill>
                  <a:srgbClr val="FF0000"/>
                </a:solidFill>
              </a:rPr>
              <a:t> من مطابقتها للمتطلبات</a:t>
            </a:r>
          </a:p>
          <a:p>
            <a:pPr marL="457200" indent="-457200">
              <a:buFont typeface="+mj-lt"/>
              <a:buAutoNum type="arabicPeriod"/>
            </a:pPr>
            <a:r>
              <a:rPr lang="ar-SA" dirty="0" smtClean="0">
                <a:solidFill>
                  <a:srgbClr val="FF0000"/>
                </a:solidFill>
              </a:rPr>
              <a:t>غير مناسب للمنظمة الكبيرة جدا </a:t>
            </a:r>
            <a:r>
              <a:rPr lang="ar-SA" dirty="0" err="1" smtClean="0">
                <a:solidFill>
                  <a:srgbClr val="FF0000"/>
                </a:solidFill>
              </a:rPr>
              <a:t>او</a:t>
            </a:r>
            <a:r>
              <a:rPr lang="ar-SA" dirty="0" smtClean="0">
                <a:solidFill>
                  <a:srgbClr val="FF0000"/>
                </a:solidFill>
              </a:rPr>
              <a:t> تلك التي لا تتسم بالوضوح </a:t>
            </a:r>
          </a:p>
          <a:p>
            <a:pPr marL="457200" indent="-457200">
              <a:buFont typeface="+mj-lt"/>
              <a:buAutoNum type="arabicPeriod"/>
            </a:pPr>
            <a:endParaRPr lang="ar-SA" dirty="0" smtClean="0">
              <a:solidFill>
                <a:srgbClr val="FF0000"/>
              </a:solidFill>
            </a:endParaRPr>
          </a:p>
          <a:p>
            <a:pPr marL="457200" indent="-457200">
              <a:buFont typeface="+mj-lt"/>
              <a:buAutoNum type="arabicPeriod"/>
            </a:pPr>
            <a:endParaRPr lang="ar-SA" dirty="0" smtClean="0">
              <a:solidFill>
                <a:srgbClr val="FF0000"/>
              </a:solidFill>
            </a:endParaRPr>
          </a:p>
          <a:p>
            <a:pPr>
              <a:buNone/>
            </a:pPr>
            <a:endParaRPr lang="ar-SA" dirty="0" smtClean="0">
              <a:solidFill>
                <a:srgbClr val="FF0000"/>
              </a:solidFill>
            </a:endParaRPr>
          </a:p>
          <a:p>
            <a:pPr>
              <a:buNone/>
            </a:pPr>
            <a:endParaRPr lang="ar-SA" dirty="0" smtClean="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مراحل دورة حياة تطوير النظم (</a:t>
            </a:r>
            <a:r>
              <a:rPr lang="en-US" dirty="0" smtClean="0"/>
              <a:t>(system development life cycle</a:t>
            </a:r>
            <a:br>
              <a:rPr lang="en-US" dirty="0" smtClean="0"/>
            </a:br>
            <a:endParaRPr lang="ar-SA" dirty="0"/>
          </a:p>
        </p:txBody>
      </p:sp>
      <p:sp>
        <p:nvSpPr>
          <p:cNvPr id="3" name="عنصر نائب للمحتوى 2"/>
          <p:cNvSpPr>
            <a:spLocks noGrp="1"/>
          </p:cNvSpPr>
          <p:nvPr>
            <p:ph sz="quarter" idx="1"/>
          </p:nvPr>
        </p:nvSpPr>
        <p:spPr>
          <a:xfrm>
            <a:off x="457200" y="1071546"/>
            <a:ext cx="7467600" cy="5572164"/>
          </a:xfrm>
        </p:spPr>
        <p:txBody>
          <a:bodyPr>
            <a:normAutofit fontScale="85000" lnSpcReduction="20000"/>
          </a:bodyPr>
          <a:lstStyle/>
          <a:p>
            <a:r>
              <a:rPr lang="ar-SA" dirty="0" smtClean="0">
                <a:solidFill>
                  <a:srgbClr val="FF0000"/>
                </a:solidFill>
              </a:rPr>
              <a:t>مرحلة تحديد المشكلة –الدراسة التمهيدية </a:t>
            </a:r>
          </a:p>
          <a:p>
            <a:pPr>
              <a:buNone/>
            </a:pPr>
            <a:r>
              <a:rPr lang="ar-SA" dirty="0" smtClean="0"/>
              <a:t>ويتم فيها فهم النظام القائم وتحديد متطلبات المستخدمين من خلال جمع المعلومات</a:t>
            </a:r>
          </a:p>
          <a:p>
            <a:r>
              <a:rPr lang="ar-SA" dirty="0" smtClean="0">
                <a:solidFill>
                  <a:srgbClr val="FF0000"/>
                </a:solidFill>
              </a:rPr>
              <a:t>مرحلة دراسة الجدوى</a:t>
            </a:r>
            <a:endParaRPr lang="ar-SA" dirty="0">
              <a:solidFill>
                <a:srgbClr val="FF0000"/>
              </a:solidFill>
            </a:endParaRPr>
          </a:p>
          <a:p>
            <a:pPr>
              <a:buNone/>
            </a:pPr>
            <a:r>
              <a:rPr lang="ar-SA" dirty="0" smtClean="0"/>
              <a:t>ويتم فيها اقتراح حلول متعددة لحل المشكلة </a:t>
            </a:r>
            <a:r>
              <a:rPr lang="ar-SA" dirty="0" err="1" smtClean="0"/>
              <a:t>اما</a:t>
            </a:r>
            <a:r>
              <a:rPr lang="ar-SA" dirty="0" smtClean="0"/>
              <a:t> بتحسين الوظائف </a:t>
            </a:r>
            <a:r>
              <a:rPr lang="ar-SA" dirty="0" err="1" smtClean="0"/>
              <a:t>او</a:t>
            </a:r>
            <a:r>
              <a:rPr lang="ar-SA" dirty="0" smtClean="0"/>
              <a:t> تطوير النظام </a:t>
            </a:r>
            <a:r>
              <a:rPr lang="ar-SA" dirty="0" err="1" smtClean="0"/>
              <a:t>او</a:t>
            </a:r>
            <a:r>
              <a:rPr lang="ar-SA" dirty="0" smtClean="0"/>
              <a:t> </a:t>
            </a:r>
            <a:r>
              <a:rPr lang="ar-SA" dirty="0" err="1" smtClean="0"/>
              <a:t>انشاء</a:t>
            </a:r>
            <a:r>
              <a:rPr lang="ar-SA" dirty="0" smtClean="0"/>
              <a:t> نظام جديد وناتج </a:t>
            </a:r>
            <a:r>
              <a:rPr lang="ar-SA" dirty="0" err="1" smtClean="0"/>
              <a:t>هذة</a:t>
            </a:r>
            <a:r>
              <a:rPr lang="ar-SA" dirty="0" smtClean="0"/>
              <a:t> المرحلة هو المقترح </a:t>
            </a:r>
            <a:r>
              <a:rPr lang="ar-SA" dirty="0" err="1" smtClean="0"/>
              <a:t>الانسب</a:t>
            </a:r>
            <a:r>
              <a:rPr lang="ar-SA" dirty="0" smtClean="0"/>
              <a:t> من حيث الفائدة والكلفة </a:t>
            </a:r>
          </a:p>
          <a:p>
            <a:r>
              <a:rPr lang="ar-SA" dirty="0" smtClean="0">
                <a:solidFill>
                  <a:srgbClr val="FF0000"/>
                </a:solidFill>
              </a:rPr>
              <a:t>مرحلة تحليل النظام –الدراسة التفصيلية</a:t>
            </a:r>
          </a:p>
          <a:p>
            <a:pPr>
              <a:buNone/>
            </a:pPr>
            <a:r>
              <a:rPr lang="ar-SA" dirty="0" smtClean="0"/>
              <a:t>يتم دراسة النظام القائم بالتفصيل من حيث تحديد الوظائف وكيفية </a:t>
            </a:r>
            <a:r>
              <a:rPr lang="ar-SA" dirty="0" err="1" smtClean="0"/>
              <a:t>ادائها</a:t>
            </a:r>
            <a:r>
              <a:rPr lang="ar-SA" dirty="0" smtClean="0"/>
              <a:t> </a:t>
            </a:r>
            <a:r>
              <a:rPr lang="ar-SA" dirty="0" err="1" smtClean="0"/>
              <a:t>وماهي</a:t>
            </a:r>
            <a:r>
              <a:rPr lang="ar-SA" dirty="0" smtClean="0"/>
              <a:t> البيانات المطلوبة لانجازها </a:t>
            </a:r>
            <a:r>
              <a:rPr lang="ar-SA" dirty="0" err="1" smtClean="0"/>
              <a:t>وماهي</a:t>
            </a:r>
            <a:r>
              <a:rPr lang="ar-SA" dirty="0" smtClean="0"/>
              <a:t> المشاكل </a:t>
            </a:r>
            <a:r>
              <a:rPr lang="ar-SA" dirty="0" err="1" smtClean="0"/>
              <a:t>واسبابها</a:t>
            </a:r>
            <a:r>
              <a:rPr lang="ar-SA" dirty="0" smtClean="0"/>
              <a:t> وتحديد المتطلبات الجديدة للمستخدمين ويتم في هذه المرحلة توظيف الوسائل المناسبة لجمع البيانات وتوثيق العمل </a:t>
            </a:r>
            <a:r>
              <a:rPr lang="ar-SA" dirty="0" err="1" smtClean="0"/>
              <a:t>اولا</a:t>
            </a:r>
            <a:r>
              <a:rPr lang="ar-SA" dirty="0" smtClean="0"/>
              <a:t> </a:t>
            </a:r>
            <a:r>
              <a:rPr lang="ar-SA" dirty="0" err="1" smtClean="0"/>
              <a:t>باول</a:t>
            </a:r>
            <a:r>
              <a:rPr lang="ar-SA" dirty="0" smtClean="0"/>
              <a:t> لينتج نموذج تفصيلي للنظام القائم ونموذج للنظام المقترح </a:t>
            </a:r>
          </a:p>
          <a:p>
            <a:r>
              <a:rPr lang="ar-SA" dirty="0" smtClean="0">
                <a:solidFill>
                  <a:srgbClr val="FF0000"/>
                </a:solidFill>
              </a:rPr>
              <a:t>مرحلة تصميم النظام </a:t>
            </a:r>
          </a:p>
          <a:p>
            <a:pPr>
              <a:buNone/>
            </a:pPr>
            <a:r>
              <a:rPr lang="ar-SA" dirty="0" smtClean="0"/>
              <a:t>يتم فيها توليد مجموعة من الحلول البديلة للنظام الجديد واختيار </a:t>
            </a:r>
            <a:r>
              <a:rPr lang="ar-SA" dirty="0" err="1" smtClean="0"/>
              <a:t>الافضل</a:t>
            </a:r>
            <a:r>
              <a:rPr lang="ar-SA" dirty="0" smtClean="0"/>
              <a:t> وبعد مرحلة الاختيار </a:t>
            </a:r>
            <a:r>
              <a:rPr lang="ar-SA" dirty="0" err="1" smtClean="0"/>
              <a:t>يبدا</a:t>
            </a:r>
            <a:r>
              <a:rPr lang="ar-SA" dirty="0" smtClean="0"/>
              <a:t> التصميم التفصيلي للنظام عبر تصميم قاعدة </a:t>
            </a:r>
            <a:r>
              <a:rPr lang="ar-SA" dirty="0" err="1" smtClean="0"/>
              <a:t>اليبانات</a:t>
            </a:r>
            <a:r>
              <a:rPr lang="ar-SA" dirty="0" smtClean="0"/>
              <a:t> والبرامج والواجهات للمستخدم </a:t>
            </a:r>
            <a:r>
              <a:rPr lang="ar-SA" dirty="0" err="1" smtClean="0"/>
              <a:t>واجراءات</a:t>
            </a:r>
            <a:r>
              <a:rPr lang="ar-SA" dirty="0" smtClean="0"/>
              <a:t> الحماية ودليل المستخدم والناتج من هذه المرحلة هو مواصفات النظام الجديد</a:t>
            </a:r>
          </a:p>
          <a:p>
            <a:r>
              <a:rPr lang="ar-SA" dirty="0" smtClean="0">
                <a:solidFill>
                  <a:srgbClr val="FF0000"/>
                </a:solidFill>
              </a:rPr>
              <a:t>مرحلة تنفيذ النظام </a:t>
            </a:r>
          </a:p>
          <a:p>
            <a:pPr>
              <a:buNone/>
            </a:pPr>
            <a:r>
              <a:rPr lang="ar-SA" dirty="0" smtClean="0"/>
              <a:t>يتم فيها بناء مكونات النظام واختبارها والتحويل من النظام القديم </a:t>
            </a:r>
            <a:r>
              <a:rPr lang="ar-SA" dirty="0" err="1" smtClean="0"/>
              <a:t>الى</a:t>
            </a:r>
            <a:r>
              <a:rPr lang="ar-SA" dirty="0" smtClean="0"/>
              <a:t> النظام الجديد وتدريب المستخدمين على استخدام النظام الجديد </a:t>
            </a:r>
          </a:p>
          <a:p>
            <a:r>
              <a:rPr lang="ar-SA" dirty="0" smtClean="0">
                <a:solidFill>
                  <a:srgbClr val="FF0000"/>
                </a:solidFill>
              </a:rPr>
              <a:t>مرحلة الصيانة </a:t>
            </a:r>
          </a:p>
          <a:p>
            <a:pPr>
              <a:buNone/>
            </a:pPr>
            <a:r>
              <a:rPr lang="ar-SA" dirty="0" smtClean="0"/>
              <a:t>يتم فيها مراقبة المخرجات </a:t>
            </a:r>
            <a:r>
              <a:rPr lang="ar-SA" dirty="0" err="1" smtClean="0"/>
              <a:t>واداء</a:t>
            </a:r>
            <a:r>
              <a:rPr lang="ar-SA" dirty="0" smtClean="0"/>
              <a:t> النظام الجديد واكتشاف </a:t>
            </a:r>
            <a:r>
              <a:rPr lang="ar-SA" dirty="0" err="1" smtClean="0"/>
              <a:t>الاخطاء</a:t>
            </a:r>
            <a:r>
              <a:rPr lang="ar-SA" dirty="0" smtClean="0"/>
              <a:t> </a:t>
            </a:r>
            <a:r>
              <a:rPr lang="ar-SA" dirty="0" err="1" smtClean="0"/>
              <a:t>واجراء</a:t>
            </a:r>
            <a:r>
              <a:rPr lang="ar-SA" dirty="0" smtClean="0"/>
              <a:t> التحسينات اللازمة</a:t>
            </a:r>
          </a:p>
          <a:p>
            <a:endParaRPr lang="ar-SA"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err="1" smtClean="0"/>
              <a:t>اسلوب</a:t>
            </a:r>
            <a:r>
              <a:rPr lang="ar-SA" dirty="0" smtClean="0"/>
              <a:t> التطوير التدريجي- على مراحل (</a:t>
            </a:r>
            <a:r>
              <a:rPr lang="en-US" dirty="0" smtClean="0"/>
              <a:t>staged development)</a:t>
            </a:r>
            <a:endParaRPr lang="ar-SA" dirty="0"/>
          </a:p>
        </p:txBody>
      </p:sp>
      <p:sp>
        <p:nvSpPr>
          <p:cNvPr id="3" name="عنصر نائب للمحتوى 2"/>
          <p:cNvSpPr>
            <a:spLocks noGrp="1"/>
          </p:cNvSpPr>
          <p:nvPr>
            <p:ph sz="quarter" idx="1"/>
          </p:nvPr>
        </p:nvSpPr>
        <p:spPr/>
        <p:txBody>
          <a:bodyPr/>
          <a:lstStyle/>
          <a:p>
            <a:r>
              <a:rPr lang="ar-SA" dirty="0" smtClean="0"/>
              <a:t>ويعتبر هذا </a:t>
            </a:r>
            <a:r>
              <a:rPr lang="ar-SA" dirty="0" err="1" smtClean="0"/>
              <a:t>الاسلوب</a:t>
            </a:r>
            <a:r>
              <a:rPr lang="ar-SA" dirty="0" smtClean="0"/>
              <a:t> مناسب للنظم الكبيرة جدا التي يمكن تقسيمها </a:t>
            </a:r>
            <a:r>
              <a:rPr lang="ar-SA" dirty="0" err="1" smtClean="0"/>
              <a:t>الى</a:t>
            </a:r>
            <a:r>
              <a:rPr lang="ar-SA" dirty="0" smtClean="0"/>
              <a:t> نظم فرعية ويتم تطوير كل نظام على حدة ومن ثم ربطها معا</a:t>
            </a:r>
          </a:p>
          <a:p>
            <a:pPr>
              <a:buNone/>
            </a:pPr>
            <a:endParaRPr lang="ar-SA" dirty="0" smtClean="0"/>
          </a:p>
          <a:p>
            <a:r>
              <a:rPr lang="ar-SA" dirty="0" smtClean="0">
                <a:solidFill>
                  <a:srgbClr val="FF0000"/>
                </a:solidFill>
              </a:rPr>
              <a:t>مراحل </a:t>
            </a:r>
            <a:r>
              <a:rPr lang="ar-SA" dirty="0" err="1" smtClean="0">
                <a:solidFill>
                  <a:srgbClr val="FF0000"/>
                </a:solidFill>
              </a:rPr>
              <a:t>اسلوب</a:t>
            </a:r>
            <a:r>
              <a:rPr lang="ar-SA" dirty="0" smtClean="0">
                <a:solidFill>
                  <a:srgbClr val="FF0000"/>
                </a:solidFill>
              </a:rPr>
              <a:t> التطوير التدريجي</a:t>
            </a:r>
          </a:p>
          <a:p>
            <a:pPr marL="457200" indent="-457200">
              <a:buFont typeface="+mj-lt"/>
              <a:buAutoNum type="arabicPeriod"/>
            </a:pPr>
            <a:r>
              <a:rPr lang="ar-SA" dirty="0" smtClean="0"/>
              <a:t>دراسة الجدوى للنظام الكلي</a:t>
            </a:r>
          </a:p>
          <a:p>
            <a:pPr marL="457200" indent="-457200">
              <a:buFont typeface="+mj-lt"/>
              <a:buAutoNum type="arabicPeriod"/>
            </a:pPr>
            <a:r>
              <a:rPr lang="ar-SA" dirty="0" smtClean="0"/>
              <a:t>تقسيم النظام </a:t>
            </a:r>
            <a:r>
              <a:rPr lang="ar-SA" dirty="0" err="1" smtClean="0"/>
              <a:t>الى</a:t>
            </a:r>
            <a:r>
              <a:rPr lang="ar-SA" dirty="0" smtClean="0"/>
              <a:t> عدة نظم فرعية</a:t>
            </a:r>
          </a:p>
          <a:p>
            <a:pPr marL="457200" indent="-457200">
              <a:buFont typeface="+mj-lt"/>
              <a:buAutoNum type="arabicPeriod"/>
            </a:pPr>
            <a:r>
              <a:rPr lang="ar-SA" dirty="0" smtClean="0"/>
              <a:t>استخدام </a:t>
            </a:r>
            <a:r>
              <a:rPr lang="ar-SA" dirty="0" err="1" smtClean="0"/>
              <a:t>اسلوب</a:t>
            </a:r>
            <a:r>
              <a:rPr lang="ar-SA" dirty="0" smtClean="0"/>
              <a:t> (</a:t>
            </a:r>
            <a:r>
              <a:rPr lang="ar-SA" dirty="0" err="1" smtClean="0"/>
              <a:t>دورةحياة</a:t>
            </a:r>
            <a:r>
              <a:rPr lang="ar-SA" dirty="0" smtClean="0"/>
              <a:t> تطوير النظم )لكل نظام فرعي</a:t>
            </a:r>
          </a:p>
          <a:p>
            <a:pPr marL="457200" indent="-457200">
              <a:buFont typeface="+mj-lt"/>
              <a:buAutoNum type="arabicPeriod"/>
            </a:pPr>
            <a:r>
              <a:rPr lang="ar-SA" dirty="0" smtClean="0"/>
              <a:t>ربط النظم الفرعية مع بعضها البعض</a:t>
            </a:r>
          </a:p>
          <a:p>
            <a:pPr marL="457200" indent="-457200">
              <a:buFont typeface="+mj-lt"/>
              <a:buAutoNum type="arabicPeriod"/>
            </a:pPr>
            <a:endParaRPr lang="ar-S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err="1" smtClean="0"/>
              <a:t>اسلوب</a:t>
            </a:r>
            <a:r>
              <a:rPr lang="ar-SA" dirty="0" smtClean="0"/>
              <a:t> التطوير المعتمد على فريق العمل</a:t>
            </a:r>
            <a:endParaRPr lang="ar-SA" dirty="0"/>
          </a:p>
        </p:txBody>
      </p:sp>
      <p:sp>
        <p:nvSpPr>
          <p:cNvPr id="3" name="عنصر نائب للمحتوى 2"/>
          <p:cNvSpPr>
            <a:spLocks noGrp="1"/>
          </p:cNvSpPr>
          <p:nvPr>
            <p:ph sz="quarter" idx="1"/>
          </p:nvPr>
        </p:nvSpPr>
        <p:spPr/>
        <p:txBody>
          <a:bodyPr/>
          <a:lstStyle/>
          <a:p>
            <a:r>
              <a:rPr lang="ar-SA" dirty="0" smtClean="0"/>
              <a:t>يعتبر هذا  </a:t>
            </a:r>
            <a:r>
              <a:rPr lang="ar-SA" dirty="0" err="1" smtClean="0"/>
              <a:t>الاسلوب</a:t>
            </a:r>
            <a:r>
              <a:rPr lang="ar-SA" dirty="0" smtClean="0"/>
              <a:t> مناسب عندما يكون فريق عمل محللي النظم قوي وواثق من دقة عمله وله خبرة كبيرة</a:t>
            </a:r>
          </a:p>
          <a:p>
            <a:endParaRPr lang="ar-SA" dirty="0" smtClean="0"/>
          </a:p>
          <a:p>
            <a:r>
              <a:rPr lang="ar-SA" dirty="0" smtClean="0">
                <a:solidFill>
                  <a:srgbClr val="FF0000"/>
                </a:solidFill>
              </a:rPr>
              <a:t>مراحل </a:t>
            </a:r>
            <a:r>
              <a:rPr lang="ar-SA" dirty="0" err="1" smtClean="0">
                <a:solidFill>
                  <a:srgbClr val="FF0000"/>
                </a:solidFill>
              </a:rPr>
              <a:t>اسلوب</a:t>
            </a:r>
            <a:r>
              <a:rPr lang="ar-SA" dirty="0" smtClean="0">
                <a:solidFill>
                  <a:srgbClr val="FF0000"/>
                </a:solidFill>
              </a:rPr>
              <a:t> التطوير المعتمد على فريق العمل</a:t>
            </a:r>
          </a:p>
          <a:p>
            <a:pPr marL="457200" indent="-457200">
              <a:buNone/>
            </a:pPr>
            <a:r>
              <a:rPr lang="ar-SA" dirty="0" err="1" smtClean="0"/>
              <a:t>اعطاء</a:t>
            </a:r>
            <a:r>
              <a:rPr lang="ar-SA" dirty="0" smtClean="0"/>
              <a:t> فريق العمل الحرية في تطوير نظام المعلومات حيث من الممكن </a:t>
            </a:r>
            <a:r>
              <a:rPr lang="ar-SA" dirty="0" err="1" smtClean="0"/>
              <a:t>ان</a:t>
            </a:r>
            <a:r>
              <a:rPr lang="ar-SA" dirty="0" smtClean="0"/>
              <a:t> يتبع </a:t>
            </a:r>
            <a:r>
              <a:rPr lang="ar-SA" dirty="0" err="1" smtClean="0"/>
              <a:t>اسلوب</a:t>
            </a:r>
            <a:r>
              <a:rPr lang="ar-SA" dirty="0" smtClean="0"/>
              <a:t> (</a:t>
            </a:r>
            <a:r>
              <a:rPr lang="ar-SA" dirty="0" err="1" smtClean="0"/>
              <a:t>دورةحياة</a:t>
            </a:r>
            <a:r>
              <a:rPr lang="ar-SA" dirty="0" smtClean="0"/>
              <a:t> تطوير النظم ) مع عدم التقيد بالمراحل بدقة</a:t>
            </a:r>
          </a:p>
          <a:p>
            <a:pPr marL="457200" indent="-457200">
              <a:buNone/>
            </a:pPr>
            <a:r>
              <a:rPr lang="ar-SA" dirty="0" smtClean="0"/>
              <a:t>بمعنى يمكن البدء بالمراحل التالية قبل </a:t>
            </a:r>
            <a:r>
              <a:rPr lang="ar-SA" dirty="0" err="1" smtClean="0"/>
              <a:t>انهاء</a:t>
            </a:r>
            <a:r>
              <a:rPr lang="ar-SA" dirty="0" smtClean="0"/>
              <a:t> المراحل </a:t>
            </a:r>
            <a:r>
              <a:rPr lang="ar-SA" dirty="0" err="1" smtClean="0"/>
              <a:t>الاولى</a:t>
            </a:r>
            <a:r>
              <a:rPr lang="ar-SA" dirty="0" smtClean="0"/>
              <a:t> ويجب هنا وضع وقت زمني حتى لا تطول مرحلة تطوير النظام </a:t>
            </a:r>
          </a:p>
          <a:p>
            <a:endParaRPr lang="ar-S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err="1" smtClean="0"/>
              <a:t>اسلوب</a:t>
            </a:r>
            <a:r>
              <a:rPr lang="ar-SA" dirty="0" smtClean="0"/>
              <a:t> </a:t>
            </a:r>
            <a:r>
              <a:rPr lang="ar-SA" dirty="0" err="1" smtClean="0"/>
              <a:t>النمذجة</a:t>
            </a:r>
            <a:r>
              <a:rPr lang="ar-SA" dirty="0" smtClean="0"/>
              <a:t> </a:t>
            </a:r>
            <a:r>
              <a:rPr lang="ar-SA" dirty="0" err="1" smtClean="0"/>
              <a:t>الاولية</a:t>
            </a:r>
            <a:r>
              <a:rPr lang="ar-SA" dirty="0" smtClean="0"/>
              <a:t> (</a:t>
            </a:r>
            <a:r>
              <a:rPr lang="en-US" dirty="0" smtClean="0"/>
              <a:t>(prototyping</a:t>
            </a:r>
            <a:endParaRPr lang="ar-SA" dirty="0"/>
          </a:p>
        </p:txBody>
      </p:sp>
      <p:sp>
        <p:nvSpPr>
          <p:cNvPr id="3" name="عنصر نائب للمحتوى 2"/>
          <p:cNvSpPr>
            <a:spLocks noGrp="1"/>
          </p:cNvSpPr>
          <p:nvPr>
            <p:ph sz="quarter" idx="1"/>
          </p:nvPr>
        </p:nvSpPr>
        <p:spPr/>
        <p:txBody>
          <a:bodyPr>
            <a:normAutofit lnSpcReduction="10000"/>
          </a:bodyPr>
          <a:lstStyle/>
          <a:p>
            <a:pPr>
              <a:buNone/>
            </a:pPr>
            <a:r>
              <a:rPr lang="ar-SA" dirty="0" smtClean="0"/>
              <a:t>نستخدم هذا </a:t>
            </a:r>
            <a:r>
              <a:rPr lang="ar-SA" dirty="0" err="1" smtClean="0"/>
              <a:t>الاسلوب</a:t>
            </a:r>
            <a:r>
              <a:rPr lang="ar-SA" dirty="0" smtClean="0"/>
              <a:t> في تكوين صورة </a:t>
            </a:r>
            <a:r>
              <a:rPr lang="ar-SA" dirty="0" err="1" smtClean="0"/>
              <a:t>اولية</a:t>
            </a:r>
            <a:r>
              <a:rPr lang="ar-SA" dirty="0" smtClean="0"/>
              <a:t> عن النظام النهائي,ويطور هذا النموذج </a:t>
            </a:r>
            <a:r>
              <a:rPr lang="ar-SA" dirty="0" err="1" smtClean="0"/>
              <a:t>الى</a:t>
            </a:r>
            <a:r>
              <a:rPr lang="ar-SA" dirty="0" smtClean="0"/>
              <a:t> </a:t>
            </a:r>
            <a:r>
              <a:rPr lang="ar-SA" dirty="0" err="1" smtClean="0"/>
              <a:t>ان</a:t>
            </a:r>
            <a:r>
              <a:rPr lang="ar-SA" dirty="0" smtClean="0"/>
              <a:t> يصل </a:t>
            </a:r>
            <a:r>
              <a:rPr lang="ar-SA" dirty="0" err="1" smtClean="0"/>
              <a:t>الى</a:t>
            </a:r>
            <a:r>
              <a:rPr lang="ar-SA" dirty="0" smtClean="0"/>
              <a:t> النظام النهائي</a:t>
            </a:r>
          </a:p>
          <a:p>
            <a:pPr>
              <a:buNone/>
            </a:pPr>
            <a:r>
              <a:rPr lang="ar-SA" dirty="0" smtClean="0"/>
              <a:t>وتستخدم </a:t>
            </a:r>
            <a:r>
              <a:rPr lang="ar-SA" dirty="0" err="1" smtClean="0"/>
              <a:t>النمذجة</a:t>
            </a:r>
            <a:r>
              <a:rPr lang="ar-SA" dirty="0" smtClean="0"/>
              <a:t> عندما يكون النظام غير محدد تماما </a:t>
            </a:r>
            <a:r>
              <a:rPr lang="ar-SA" dirty="0" err="1" smtClean="0"/>
              <a:t>و</a:t>
            </a:r>
            <a:r>
              <a:rPr lang="ar-SA" dirty="0" smtClean="0"/>
              <a:t> الاحتياجات غير واضحة وعادة يكون في نظم دعم القرار والنظم التي تستخدم تقنيات جديدة</a:t>
            </a:r>
          </a:p>
          <a:p>
            <a:r>
              <a:rPr lang="ar-SA" dirty="0" err="1" smtClean="0">
                <a:solidFill>
                  <a:srgbClr val="FF0000"/>
                </a:solidFill>
              </a:rPr>
              <a:t>الاسلوب</a:t>
            </a:r>
            <a:r>
              <a:rPr lang="ar-SA" dirty="0" smtClean="0">
                <a:solidFill>
                  <a:srgbClr val="FF0000"/>
                </a:solidFill>
              </a:rPr>
              <a:t> الارتقائي-التطوري</a:t>
            </a:r>
          </a:p>
          <a:p>
            <a:pPr>
              <a:buNone/>
            </a:pPr>
            <a:r>
              <a:rPr lang="ar-SA" dirty="0" smtClean="0"/>
              <a:t>يستخدم لتطوير نظم المعلومات التي تكون غير واضحة في البداية</a:t>
            </a:r>
          </a:p>
          <a:p>
            <a:pPr>
              <a:buNone/>
            </a:pPr>
            <a:r>
              <a:rPr lang="ar-SA" dirty="0" smtClean="0">
                <a:solidFill>
                  <a:srgbClr val="00B0F0"/>
                </a:solidFill>
              </a:rPr>
              <a:t>حالات الاستخدام:</a:t>
            </a:r>
          </a:p>
          <a:p>
            <a:pPr marL="457200" indent="-457200">
              <a:buFont typeface="+mj-lt"/>
              <a:buAutoNum type="arabicPeriod"/>
            </a:pPr>
            <a:r>
              <a:rPr lang="ar-SA" dirty="0" smtClean="0">
                <a:solidFill>
                  <a:srgbClr val="00B0F0"/>
                </a:solidFill>
              </a:rPr>
              <a:t>عندما يكون النظام غير واضح</a:t>
            </a:r>
          </a:p>
          <a:p>
            <a:pPr marL="457200" indent="-457200">
              <a:buFont typeface="+mj-lt"/>
              <a:buAutoNum type="arabicPeriod"/>
            </a:pPr>
            <a:r>
              <a:rPr lang="ar-SA" dirty="0" smtClean="0">
                <a:solidFill>
                  <a:srgbClr val="00B0F0"/>
                </a:solidFill>
              </a:rPr>
              <a:t>عندما يكون النظام جديد وغير مستخدم من قبل</a:t>
            </a:r>
          </a:p>
          <a:p>
            <a:pPr marL="457200" indent="-457200">
              <a:buFont typeface="+mj-lt"/>
              <a:buAutoNum type="arabicPeriod"/>
            </a:pPr>
            <a:r>
              <a:rPr lang="ar-SA" dirty="0" smtClean="0">
                <a:solidFill>
                  <a:srgbClr val="00B0F0"/>
                </a:solidFill>
              </a:rPr>
              <a:t>عندما يكون هناك تفاعل كثير بين المستخدم والكمبيوتر</a:t>
            </a:r>
          </a:p>
          <a:p>
            <a:pPr marL="457200" indent="-457200">
              <a:buFont typeface="+mj-lt"/>
              <a:buAutoNum type="arabicPeriod"/>
            </a:pPr>
            <a:r>
              <a:rPr lang="ar-SA" dirty="0" smtClean="0">
                <a:solidFill>
                  <a:srgbClr val="00B0F0"/>
                </a:solidFill>
              </a:rPr>
              <a:t>نظم دعم القرارات التي تتطلب حل مشاكل غير محددة حلولها بشكل دقيق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err="1" smtClean="0"/>
              <a:t>اسلوب</a:t>
            </a:r>
            <a:r>
              <a:rPr lang="ar-SA" dirty="0" smtClean="0"/>
              <a:t> </a:t>
            </a:r>
            <a:r>
              <a:rPr lang="ar-SA" dirty="0" err="1" smtClean="0"/>
              <a:t>النمذجة</a:t>
            </a:r>
            <a:r>
              <a:rPr lang="ar-SA" dirty="0" smtClean="0"/>
              <a:t> </a:t>
            </a:r>
            <a:r>
              <a:rPr lang="ar-SA" dirty="0" err="1" smtClean="0"/>
              <a:t>الاولية</a:t>
            </a:r>
            <a:r>
              <a:rPr lang="ar-SA" dirty="0" smtClean="0"/>
              <a:t> (</a:t>
            </a:r>
            <a:r>
              <a:rPr lang="en-US" dirty="0" smtClean="0"/>
              <a:t>(prototyping</a:t>
            </a:r>
            <a:endParaRPr lang="ar-SA" dirty="0"/>
          </a:p>
        </p:txBody>
      </p:sp>
      <p:sp>
        <p:nvSpPr>
          <p:cNvPr id="3" name="عنصر نائب للمحتوى 2"/>
          <p:cNvSpPr>
            <a:spLocks noGrp="1"/>
          </p:cNvSpPr>
          <p:nvPr>
            <p:ph sz="quarter" idx="1"/>
          </p:nvPr>
        </p:nvSpPr>
        <p:spPr/>
        <p:txBody>
          <a:bodyPr/>
          <a:lstStyle/>
          <a:p>
            <a:r>
              <a:rPr lang="ar-SA" dirty="0" err="1" smtClean="0">
                <a:solidFill>
                  <a:srgbClr val="FF0000"/>
                </a:solidFill>
              </a:rPr>
              <a:t>اسلوب</a:t>
            </a:r>
            <a:r>
              <a:rPr lang="ar-SA" dirty="0" smtClean="0">
                <a:solidFill>
                  <a:srgbClr val="FF0000"/>
                </a:solidFill>
              </a:rPr>
              <a:t> النماذج </a:t>
            </a:r>
            <a:r>
              <a:rPr lang="ar-SA" dirty="0" err="1" smtClean="0">
                <a:solidFill>
                  <a:srgbClr val="FF0000"/>
                </a:solidFill>
              </a:rPr>
              <a:t>الشبيهه</a:t>
            </a:r>
            <a:endParaRPr lang="ar-SA" dirty="0" smtClean="0">
              <a:solidFill>
                <a:srgbClr val="FF0000"/>
              </a:solidFill>
            </a:endParaRPr>
          </a:p>
          <a:p>
            <a:pPr>
              <a:buNone/>
            </a:pPr>
            <a:r>
              <a:rPr lang="ar-SA" dirty="0" smtClean="0"/>
              <a:t>يستخدم هذا </a:t>
            </a:r>
            <a:r>
              <a:rPr lang="ar-SA" dirty="0" err="1" smtClean="0"/>
              <a:t>الاسلوب</a:t>
            </a:r>
            <a:r>
              <a:rPr lang="ar-SA" dirty="0" smtClean="0"/>
              <a:t> لتحديد متطلبات المستخدم </a:t>
            </a:r>
            <a:r>
              <a:rPr lang="ar-SA" dirty="0" err="1" smtClean="0"/>
              <a:t>والتاكد</a:t>
            </a:r>
            <a:r>
              <a:rPr lang="ar-SA" dirty="0" smtClean="0"/>
              <a:t> منها في النظم الجديدة وغير الواضحة للمستخدم ولمحلل النظم</a:t>
            </a:r>
          </a:p>
          <a:p>
            <a:pPr>
              <a:buNone/>
            </a:pPr>
            <a:r>
              <a:rPr lang="ar-SA" dirty="0" smtClean="0">
                <a:solidFill>
                  <a:srgbClr val="00B0F0"/>
                </a:solidFill>
              </a:rPr>
              <a:t>حالات الاستخدام:</a:t>
            </a:r>
          </a:p>
          <a:p>
            <a:pPr marL="457200" indent="-457200">
              <a:buFont typeface="+mj-lt"/>
              <a:buAutoNum type="arabicPeriod"/>
            </a:pPr>
            <a:r>
              <a:rPr lang="ar-SA" dirty="0" smtClean="0">
                <a:solidFill>
                  <a:srgbClr val="00B0F0"/>
                </a:solidFill>
              </a:rPr>
              <a:t>النظام غير واضح</a:t>
            </a:r>
          </a:p>
          <a:p>
            <a:pPr marL="457200" indent="-457200">
              <a:buFont typeface="+mj-lt"/>
              <a:buAutoNum type="arabicPeriod"/>
            </a:pPr>
            <a:r>
              <a:rPr lang="ar-SA" dirty="0" smtClean="0">
                <a:solidFill>
                  <a:srgbClr val="00B0F0"/>
                </a:solidFill>
              </a:rPr>
              <a:t>النظام جديد وغير مستخدم من قبل</a:t>
            </a:r>
          </a:p>
          <a:p>
            <a:pPr marL="457200" indent="-457200">
              <a:buFont typeface="+mj-lt"/>
              <a:buAutoNum type="arabicPeriod"/>
            </a:pPr>
            <a:r>
              <a:rPr lang="ar-SA" dirty="0" smtClean="0">
                <a:solidFill>
                  <a:srgbClr val="00B0F0"/>
                </a:solidFill>
              </a:rPr>
              <a:t>استخدام تقنية جديدة</a:t>
            </a:r>
          </a:p>
          <a:p>
            <a:pPr marL="457200" indent="-457200">
              <a:buFont typeface="+mj-lt"/>
              <a:buAutoNum type="arabicPeriod"/>
            </a:pPr>
            <a:r>
              <a:rPr lang="ar-SA" dirty="0" smtClean="0">
                <a:solidFill>
                  <a:srgbClr val="00B0F0"/>
                </a:solidFill>
              </a:rPr>
              <a:t>تطوير النظام مكلف جدا ويرغب المستخدم </a:t>
            </a:r>
            <a:r>
              <a:rPr lang="ar-SA" dirty="0" err="1" smtClean="0">
                <a:solidFill>
                  <a:srgbClr val="00B0F0"/>
                </a:solidFill>
              </a:rPr>
              <a:t>التاكد</a:t>
            </a:r>
            <a:r>
              <a:rPr lang="ar-SA" dirty="0" smtClean="0">
                <a:solidFill>
                  <a:srgbClr val="00B0F0"/>
                </a:solidFill>
              </a:rPr>
              <a:t> من عمل النظام</a:t>
            </a:r>
          </a:p>
          <a:p>
            <a:pPr marL="457200" indent="-457200">
              <a:buFont typeface="+mj-lt"/>
              <a:buAutoNum type="arabicPeriod"/>
            </a:pPr>
            <a:r>
              <a:rPr lang="ar-SA" dirty="0" smtClean="0">
                <a:solidFill>
                  <a:srgbClr val="00B0F0"/>
                </a:solidFill>
              </a:rPr>
              <a:t>مخاطر الانتقال </a:t>
            </a:r>
            <a:r>
              <a:rPr lang="ar-SA" dirty="0" err="1" smtClean="0">
                <a:solidFill>
                  <a:srgbClr val="00B0F0"/>
                </a:solidFill>
              </a:rPr>
              <a:t>الى</a:t>
            </a:r>
            <a:r>
              <a:rPr lang="ar-SA" dirty="0" smtClean="0">
                <a:solidFill>
                  <a:srgbClr val="00B0F0"/>
                </a:solidFill>
              </a:rPr>
              <a:t> النظام الجديد كبيرة ففي </a:t>
            </a:r>
            <a:r>
              <a:rPr lang="ar-SA" dirty="0" err="1" smtClean="0">
                <a:solidFill>
                  <a:srgbClr val="00B0F0"/>
                </a:solidFill>
              </a:rPr>
              <a:t>هذة</a:t>
            </a:r>
            <a:r>
              <a:rPr lang="ar-SA" dirty="0" smtClean="0">
                <a:solidFill>
                  <a:srgbClr val="00B0F0"/>
                </a:solidFill>
              </a:rPr>
              <a:t> الحالة يفضل </a:t>
            </a:r>
            <a:r>
              <a:rPr lang="ar-SA" dirty="0" err="1" smtClean="0">
                <a:solidFill>
                  <a:srgbClr val="00B0F0"/>
                </a:solidFill>
              </a:rPr>
              <a:t>التاكد</a:t>
            </a:r>
            <a:r>
              <a:rPr lang="ar-SA" dirty="0" smtClean="0">
                <a:solidFill>
                  <a:srgbClr val="00B0F0"/>
                </a:solidFill>
              </a:rPr>
              <a:t> من النظام والتدريب عليه قبل بدء التطوير الفعلي</a:t>
            </a:r>
          </a:p>
          <a:p>
            <a:pPr marL="457200" indent="-457200">
              <a:buFont typeface="+mj-lt"/>
              <a:buAutoNum type="arabicPeriod"/>
            </a:pPr>
            <a:r>
              <a:rPr lang="ar-SA" dirty="0" smtClean="0">
                <a:solidFill>
                  <a:srgbClr val="00B0F0"/>
                </a:solidFill>
              </a:rPr>
              <a:t>عندما يكون هناك شك من تنفيذ النظام على ارض الواقع</a:t>
            </a:r>
          </a:p>
          <a:p>
            <a:pPr>
              <a:buNone/>
            </a:pPr>
            <a:endParaRPr lang="ar-S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500042"/>
            <a:ext cx="7467600" cy="5973910"/>
          </a:xfrm>
        </p:spPr>
        <p:txBody>
          <a:bodyPr>
            <a:normAutofit/>
          </a:bodyPr>
          <a:lstStyle/>
          <a:p>
            <a:r>
              <a:rPr lang="ar-SA" dirty="0" smtClean="0">
                <a:solidFill>
                  <a:srgbClr val="FF0000"/>
                </a:solidFill>
              </a:rPr>
              <a:t>مميزات </a:t>
            </a:r>
            <a:r>
              <a:rPr lang="ar-SA" dirty="0" err="1" smtClean="0">
                <a:solidFill>
                  <a:srgbClr val="FF0000"/>
                </a:solidFill>
              </a:rPr>
              <a:t>النمذجة</a:t>
            </a:r>
            <a:r>
              <a:rPr lang="ar-SA" dirty="0" smtClean="0">
                <a:solidFill>
                  <a:srgbClr val="FF0000"/>
                </a:solidFill>
              </a:rPr>
              <a:t> :</a:t>
            </a:r>
          </a:p>
          <a:p>
            <a:pPr marL="457200" indent="-457200">
              <a:buFont typeface="+mj-lt"/>
              <a:buAutoNum type="arabicPeriod"/>
            </a:pPr>
            <a:r>
              <a:rPr lang="ar-SA" dirty="0" smtClean="0"/>
              <a:t>اقتصادية بسبب تلافي </a:t>
            </a:r>
            <a:r>
              <a:rPr lang="ar-SA" dirty="0" err="1" smtClean="0"/>
              <a:t>الاخطاء</a:t>
            </a:r>
            <a:r>
              <a:rPr lang="ar-SA" dirty="0" smtClean="0"/>
              <a:t> في مرحلة مبكرة</a:t>
            </a:r>
          </a:p>
          <a:p>
            <a:pPr marL="457200" indent="-457200">
              <a:buFont typeface="+mj-lt"/>
              <a:buAutoNum type="arabicPeriod"/>
            </a:pPr>
            <a:r>
              <a:rPr lang="ar-SA" dirty="0" smtClean="0"/>
              <a:t>سهلة الفهم حيث </a:t>
            </a:r>
            <a:r>
              <a:rPr lang="ar-SA" dirty="0" err="1" smtClean="0"/>
              <a:t>تتجة</a:t>
            </a:r>
            <a:r>
              <a:rPr lang="ar-SA" dirty="0" smtClean="0"/>
              <a:t> </a:t>
            </a:r>
            <a:r>
              <a:rPr lang="ar-SA" dirty="0" err="1" smtClean="0"/>
              <a:t>الى</a:t>
            </a:r>
            <a:r>
              <a:rPr lang="ar-SA" dirty="0" smtClean="0"/>
              <a:t> بناء النظام خطوة بخطوة </a:t>
            </a:r>
            <a:r>
              <a:rPr lang="ar-SA" dirty="0" err="1" smtClean="0"/>
              <a:t>ولايتم</a:t>
            </a:r>
            <a:r>
              <a:rPr lang="ar-SA" dirty="0" smtClean="0"/>
              <a:t> الانتقال للخطوة الثانية </a:t>
            </a:r>
            <a:r>
              <a:rPr lang="ar-SA" dirty="0" err="1" smtClean="0"/>
              <a:t>الا</a:t>
            </a:r>
            <a:r>
              <a:rPr lang="ar-SA" dirty="0" smtClean="0"/>
              <a:t> بعد </a:t>
            </a:r>
            <a:r>
              <a:rPr lang="ar-SA" dirty="0" err="1" smtClean="0"/>
              <a:t>التاكد</a:t>
            </a:r>
            <a:r>
              <a:rPr lang="ar-SA" dirty="0" smtClean="0"/>
              <a:t> من الخطوة </a:t>
            </a:r>
            <a:r>
              <a:rPr lang="ar-SA" dirty="0" err="1" smtClean="0"/>
              <a:t>الاولى</a:t>
            </a:r>
            <a:endParaRPr lang="ar-SA" dirty="0" smtClean="0"/>
          </a:p>
          <a:p>
            <a:pPr marL="457200" indent="-457200">
              <a:buFont typeface="+mj-lt"/>
              <a:buAutoNum type="arabicPeriod"/>
            </a:pPr>
            <a:r>
              <a:rPr lang="ar-SA" dirty="0" smtClean="0"/>
              <a:t>يستوعب المستخدم النظام جيدا قبل تركيبه وتنفيذه بشكل نهائي</a:t>
            </a:r>
          </a:p>
          <a:p>
            <a:pPr>
              <a:buNone/>
            </a:pPr>
            <a:endParaRPr lang="ar-SA" dirty="0" smtClean="0"/>
          </a:p>
          <a:p>
            <a:pPr>
              <a:buNone/>
            </a:pPr>
            <a:endParaRPr lang="ar-SA" dirty="0" smtClean="0"/>
          </a:p>
          <a:p>
            <a:r>
              <a:rPr lang="ar-SA" dirty="0" smtClean="0">
                <a:solidFill>
                  <a:srgbClr val="FF0000"/>
                </a:solidFill>
              </a:rPr>
              <a:t>عيوب </a:t>
            </a:r>
            <a:r>
              <a:rPr lang="ar-SA" dirty="0" err="1" smtClean="0">
                <a:solidFill>
                  <a:srgbClr val="FF0000"/>
                </a:solidFill>
              </a:rPr>
              <a:t>النمذجة</a:t>
            </a:r>
            <a:r>
              <a:rPr lang="ar-SA" dirty="0" smtClean="0">
                <a:solidFill>
                  <a:srgbClr val="FF0000"/>
                </a:solidFill>
              </a:rPr>
              <a:t>:</a:t>
            </a:r>
          </a:p>
          <a:p>
            <a:pPr marL="457200" indent="-457200">
              <a:buFont typeface="+mj-lt"/>
              <a:buAutoNum type="arabicPeriod"/>
            </a:pPr>
            <a:r>
              <a:rPr lang="ar-SA" dirty="0" smtClean="0"/>
              <a:t>في </a:t>
            </a:r>
            <a:r>
              <a:rPr lang="ar-SA" dirty="0" err="1" smtClean="0"/>
              <a:t>اسلوب</a:t>
            </a:r>
            <a:r>
              <a:rPr lang="ar-SA" dirty="0" smtClean="0"/>
              <a:t> </a:t>
            </a:r>
            <a:r>
              <a:rPr lang="ar-SA" dirty="0" err="1" smtClean="0"/>
              <a:t>النمذجة</a:t>
            </a:r>
            <a:r>
              <a:rPr lang="ar-SA" dirty="0" smtClean="0"/>
              <a:t> </a:t>
            </a:r>
            <a:r>
              <a:rPr lang="ar-SA" dirty="0" err="1" smtClean="0"/>
              <a:t>الشبيهه</a:t>
            </a:r>
            <a:r>
              <a:rPr lang="ar-SA" dirty="0" smtClean="0"/>
              <a:t> قد </a:t>
            </a:r>
            <a:r>
              <a:rPr lang="ar-SA" dirty="0" err="1" smtClean="0"/>
              <a:t>لايكون</a:t>
            </a:r>
            <a:r>
              <a:rPr lang="ar-SA" dirty="0" smtClean="0"/>
              <a:t> النظام </a:t>
            </a:r>
            <a:r>
              <a:rPr lang="ar-SA" dirty="0" err="1" smtClean="0"/>
              <a:t>الاصلي</a:t>
            </a:r>
            <a:r>
              <a:rPr lang="ar-SA" dirty="0" smtClean="0"/>
              <a:t> مطابقا تماما للنظام المطلوب حيث يحتمل </a:t>
            </a:r>
            <a:r>
              <a:rPr lang="ar-SA" dirty="0" err="1" smtClean="0"/>
              <a:t>ان</a:t>
            </a:r>
            <a:r>
              <a:rPr lang="ar-SA" dirty="0" smtClean="0"/>
              <a:t> لا يطابق النموذج </a:t>
            </a:r>
            <a:r>
              <a:rPr lang="ar-SA" dirty="0" err="1" smtClean="0"/>
              <a:t>الاولي</a:t>
            </a:r>
            <a:r>
              <a:rPr lang="ar-SA" dirty="0" smtClean="0"/>
              <a:t> تماما</a:t>
            </a:r>
          </a:p>
          <a:p>
            <a:pPr marL="457200" indent="-457200">
              <a:buFont typeface="+mj-lt"/>
              <a:buAutoNum type="arabicPeriod"/>
            </a:pPr>
            <a:r>
              <a:rPr lang="ar-SA" dirty="0" err="1" smtClean="0"/>
              <a:t>اذا</a:t>
            </a:r>
            <a:r>
              <a:rPr lang="ar-SA" dirty="0" smtClean="0"/>
              <a:t> لم يتم التحكم بالمراحل يمكن </a:t>
            </a:r>
            <a:r>
              <a:rPr lang="ar-SA" dirty="0" err="1" smtClean="0"/>
              <a:t>ان</a:t>
            </a:r>
            <a:r>
              <a:rPr lang="ar-SA" dirty="0" smtClean="0"/>
              <a:t> تطول عملية </a:t>
            </a:r>
            <a:r>
              <a:rPr lang="ar-SA" dirty="0" err="1" smtClean="0"/>
              <a:t>النمذجة</a:t>
            </a:r>
            <a:r>
              <a:rPr lang="ar-SA" dirty="0" smtClean="0"/>
              <a:t/>
            </a:r>
            <a:br>
              <a:rPr lang="ar-SA" dirty="0" smtClean="0"/>
            </a:b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260648"/>
            <a:ext cx="8229600" cy="5865515"/>
          </a:xfrm>
        </p:spPr>
        <p:txBody>
          <a:bodyPr>
            <a:normAutofit/>
          </a:bodyPr>
          <a:lstStyle/>
          <a:p>
            <a:r>
              <a:rPr lang="ar-SA" dirty="0" smtClean="0"/>
              <a:t>تاريخ نظم المعلومات </a:t>
            </a:r>
            <a:r>
              <a:rPr lang="ar-SA" dirty="0" err="1" smtClean="0"/>
              <a:t>الحاسوبية :</a:t>
            </a:r>
            <a:endParaRPr lang="ar-SA" dirty="0" smtClean="0"/>
          </a:p>
          <a:p>
            <a:r>
              <a:rPr lang="ar-SA" dirty="0" err="1" smtClean="0"/>
              <a:t>الخمسينات </a:t>
            </a:r>
            <a:r>
              <a:rPr lang="ar-SA" dirty="0" smtClean="0"/>
              <a:t>:معالجة وتشغيل البيانات فقط</a:t>
            </a:r>
          </a:p>
          <a:p>
            <a:r>
              <a:rPr lang="ar-SA" dirty="0" smtClean="0"/>
              <a:t>الستينات:نظم معالجة الملفات </a:t>
            </a:r>
          </a:p>
          <a:p>
            <a:r>
              <a:rPr lang="ar-SA" dirty="0" smtClean="0"/>
              <a:t>السبعينات:نظم المعلومات الادارية           ادى الى ارتفاع الاداء في التخطيط </a:t>
            </a:r>
            <a:r>
              <a:rPr lang="ar-SA" dirty="0" err="1" smtClean="0"/>
              <a:t>والنتظيم</a:t>
            </a:r>
            <a:r>
              <a:rPr lang="ar-SA" dirty="0" smtClean="0"/>
              <a:t> والرقابة واتخاذ القرار</a:t>
            </a:r>
          </a:p>
          <a:p>
            <a:r>
              <a:rPr lang="ar-SA" dirty="0" smtClean="0"/>
              <a:t>مع تطور النظم ظهرت نظم تدعم الادارات العليا في المؤسسات لاتخاذ القرار </a:t>
            </a:r>
            <a:r>
              <a:rPr lang="ar-SA" dirty="0" err="1" smtClean="0"/>
              <a:t>منها:</a:t>
            </a:r>
            <a:endParaRPr lang="ar-SA" dirty="0" smtClean="0"/>
          </a:p>
          <a:p>
            <a:pPr marL="514350" indent="-514350">
              <a:buFont typeface="+mj-lt"/>
              <a:buAutoNum type="arabicPeriod"/>
            </a:pPr>
            <a:r>
              <a:rPr lang="ar-SA" dirty="0" smtClean="0"/>
              <a:t>نظم اتخاذ القرار </a:t>
            </a:r>
            <a:r>
              <a:rPr lang="en-US" dirty="0" smtClean="0"/>
              <a:t>DSS)</a:t>
            </a:r>
            <a:r>
              <a:rPr lang="ar-SA" dirty="0" smtClean="0"/>
              <a:t>)وتفيد في اتخاذ القرار والتخطيط المستقبلي.</a:t>
            </a:r>
          </a:p>
          <a:p>
            <a:pPr marL="514350" indent="-514350">
              <a:buFont typeface="+mj-lt"/>
              <a:buAutoNum type="arabicPeriod"/>
            </a:pPr>
            <a:r>
              <a:rPr lang="ar-SA" dirty="0" smtClean="0"/>
              <a:t>نظم المعلومات المعتمدة على المعرفة </a:t>
            </a:r>
            <a:r>
              <a:rPr lang="en-US" dirty="0" smtClean="0"/>
              <a:t>Knowledge-base system)</a:t>
            </a:r>
          </a:p>
          <a:p>
            <a:pPr marL="514350" indent="-514350">
              <a:buNone/>
            </a:pPr>
            <a:r>
              <a:rPr lang="ar-SA" dirty="0" smtClean="0"/>
              <a:t>وهي تدعم عملية اتخاذ القرار عن طريق عمليات </a:t>
            </a:r>
            <a:r>
              <a:rPr lang="ar-SA" dirty="0" err="1" smtClean="0"/>
              <a:t>النتقيب</a:t>
            </a:r>
            <a:r>
              <a:rPr lang="ar-SA" dirty="0" smtClean="0"/>
              <a:t> في مخازن البيانات واستخراج المعلومات من بيانات مشوشة وغامضة.</a:t>
            </a:r>
          </a:p>
          <a:p>
            <a:pPr marL="514350" indent="-514350">
              <a:buNone/>
            </a:pPr>
            <a:endParaRPr lang="ar-SA" dirty="0" smtClean="0"/>
          </a:p>
          <a:p>
            <a:pPr marL="514350" indent="-514350">
              <a:buFont typeface="+mj-lt"/>
              <a:buAutoNum type="arabicPeriod"/>
            </a:pPr>
            <a:endParaRPr lang="ar-SA" dirty="0"/>
          </a:p>
        </p:txBody>
      </p:sp>
      <p:sp>
        <p:nvSpPr>
          <p:cNvPr id="4" name="سهم إلى اليمين 3"/>
          <p:cNvSpPr/>
          <p:nvPr/>
        </p:nvSpPr>
        <p:spPr>
          <a:xfrm rot="10800000">
            <a:off x="4283968" y="1556792"/>
            <a:ext cx="72008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عوامل اختيار </a:t>
            </a:r>
            <a:r>
              <a:rPr lang="ar-SA" dirty="0" err="1" smtClean="0"/>
              <a:t>الاسلوب</a:t>
            </a:r>
            <a:r>
              <a:rPr lang="ar-SA" dirty="0" smtClean="0"/>
              <a:t> المناسب</a:t>
            </a:r>
            <a:endParaRPr lang="ar-SA" dirty="0"/>
          </a:p>
        </p:txBody>
      </p:sp>
      <p:sp>
        <p:nvSpPr>
          <p:cNvPr id="3" name="عنصر نائب للمحتوى 2"/>
          <p:cNvSpPr>
            <a:spLocks noGrp="1"/>
          </p:cNvSpPr>
          <p:nvPr>
            <p:ph sz="quarter" idx="1"/>
          </p:nvPr>
        </p:nvSpPr>
        <p:spPr/>
        <p:txBody>
          <a:bodyPr/>
          <a:lstStyle/>
          <a:p>
            <a:endParaRPr lang="ar-SA" dirty="0" smtClean="0"/>
          </a:p>
          <a:p>
            <a:endParaRPr lang="ar-SA" dirty="0" smtClean="0"/>
          </a:p>
          <a:p>
            <a:r>
              <a:rPr lang="ar-SA" dirty="0" smtClean="0"/>
              <a:t>درجة وضوح وتحديد بنية النظام</a:t>
            </a:r>
          </a:p>
          <a:p>
            <a:r>
              <a:rPr lang="ar-SA" dirty="0" smtClean="0"/>
              <a:t>خبرة فريق العمل ومقدرته</a:t>
            </a:r>
          </a:p>
          <a:p>
            <a:r>
              <a:rPr lang="ar-SA" dirty="0" smtClean="0"/>
              <a:t>حجم النظام</a:t>
            </a:r>
          </a:p>
          <a:p>
            <a:pPr>
              <a:buNone/>
            </a:pPr>
            <a:endParaRPr lang="ar-SA" dirty="0" smtClean="0"/>
          </a:p>
          <a:p>
            <a:endParaRPr lang="ar-S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تصنيف منهجيات التطوير</a:t>
            </a:r>
            <a:endParaRPr lang="ar-SA" dirty="0"/>
          </a:p>
        </p:txBody>
      </p:sp>
      <p:sp>
        <p:nvSpPr>
          <p:cNvPr id="3" name="عنصر نائب للمحتوى 2"/>
          <p:cNvSpPr>
            <a:spLocks noGrp="1"/>
          </p:cNvSpPr>
          <p:nvPr>
            <p:ph sz="quarter" idx="1"/>
          </p:nvPr>
        </p:nvSpPr>
        <p:spPr/>
        <p:txBody>
          <a:bodyPr/>
          <a:lstStyle/>
          <a:p>
            <a:pPr>
              <a:buNone/>
            </a:pPr>
            <a:r>
              <a:rPr lang="ar-SA" dirty="0" smtClean="0"/>
              <a:t>يقصد بمنهجية التطوير مجموعة الطرق </a:t>
            </a:r>
            <a:r>
              <a:rPr lang="ar-SA" dirty="0" err="1" smtClean="0"/>
              <a:t>والادوات</a:t>
            </a:r>
            <a:r>
              <a:rPr lang="ar-SA" dirty="0" smtClean="0"/>
              <a:t> المستخدمة في تطوير النظام بدأ من جمع المعلومات وتحديد الاحتياجات مرورا بعملية </a:t>
            </a:r>
            <a:r>
              <a:rPr lang="ar-SA" dirty="0" err="1" smtClean="0"/>
              <a:t>النمذجة</a:t>
            </a:r>
            <a:r>
              <a:rPr lang="ar-SA" dirty="0" smtClean="0"/>
              <a:t> ووصولا </a:t>
            </a:r>
            <a:r>
              <a:rPr lang="ar-SA" dirty="0" err="1" smtClean="0"/>
              <a:t>الى</a:t>
            </a:r>
            <a:r>
              <a:rPr lang="ar-SA" dirty="0" smtClean="0"/>
              <a:t> بناء النظام الحاسوبي الجديد.</a:t>
            </a:r>
          </a:p>
          <a:p>
            <a:r>
              <a:rPr lang="ar-SA" dirty="0" smtClean="0"/>
              <a:t>منهجيات تركز على دراسة تدفق البيانات في النظام ويعتبر مخطط تدفق البيانات (</a:t>
            </a:r>
            <a:r>
              <a:rPr lang="en-US" dirty="0" smtClean="0"/>
              <a:t>( data flow diagram</a:t>
            </a:r>
            <a:r>
              <a:rPr lang="ar-SA" dirty="0" smtClean="0"/>
              <a:t> من </a:t>
            </a:r>
            <a:r>
              <a:rPr lang="ar-SA" dirty="0" err="1" smtClean="0"/>
              <a:t>اهم</a:t>
            </a:r>
            <a:r>
              <a:rPr lang="ar-SA" dirty="0" smtClean="0"/>
              <a:t> </a:t>
            </a:r>
            <a:r>
              <a:rPr lang="ar-SA" dirty="0" err="1" smtClean="0"/>
              <a:t>الادوات</a:t>
            </a:r>
            <a:r>
              <a:rPr lang="ar-SA" dirty="0" smtClean="0"/>
              <a:t> المستخدمة له</a:t>
            </a:r>
          </a:p>
          <a:p>
            <a:endParaRPr lang="ar-SA" dirty="0" smtClean="0"/>
          </a:p>
          <a:p>
            <a:r>
              <a:rPr lang="ar-SA" dirty="0" smtClean="0"/>
              <a:t>منهجيات تركز على دراسة بيانات النظام ويعتبر نموذج الكيان-العلاقة (</a:t>
            </a:r>
            <a:r>
              <a:rPr lang="en-US" dirty="0" smtClean="0"/>
              <a:t>entity–relationship diagram</a:t>
            </a:r>
            <a:r>
              <a:rPr lang="ar-SA" dirty="0" smtClean="0"/>
              <a:t>) من </a:t>
            </a:r>
            <a:r>
              <a:rPr lang="ar-SA" dirty="0" err="1" smtClean="0"/>
              <a:t>اهم</a:t>
            </a:r>
            <a:r>
              <a:rPr lang="ar-SA" dirty="0" smtClean="0"/>
              <a:t> </a:t>
            </a:r>
            <a:r>
              <a:rPr lang="ar-SA" dirty="0" err="1" smtClean="0"/>
              <a:t>الادوات</a:t>
            </a:r>
            <a:r>
              <a:rPr lang="ar-SA" dirty="0" smtClean="0"/>
              <a:t> المستخدمة له</a:t>
            </a:r>
          </a:p>
          <a:p>
            <a:endParaRPr lang="ar-SA" dirty="0" smtClean="0"/>
          </a:p>
          <a:p>
            <a:r>
              <a:rPr lang="ar-SA" dirty="0" smtClean="0"/>
              <a:t>منهجيات تركز على دراسة وظائف النظام ويعتبر مخطط الوظائف ( </a:t>
            </a:r>
            <a:r>
              <a:rPr lang="en-US" dirty="0" smtClean="0"/>
              <a:t>business functions diagram)</a:t>
            </a:r>
            <a:r>
              <a:rPr lang="ar-SA" dirty="0" smtClean="0"/>
              <a:t> من </a:t>
            </a:r>
            <a:r>
              <a:rPr lang="ar-SA" dirty="0" err="1" smtClean="0"/>
              <a:t>اهم</a:t>
            </a:r>
            <a:r>
              <a:rPr lang="ar-SA" dirty="0" smtClean="0"/>
              <a:t> </a:t>
            </a:r>
            <a:r>
              <a:rPr lang="ar-SA" dirty="0" err="1" smtClean="0"/>
              <a:t>الادوات</a:t>
            </a:r>
            <a:r>
              <a:rPr lang="ar-SA" dirty="0" smtClean="0"/>
              <a:t> المستخدمة </a:t>
            </a:r>
            <a:endParaRPr lang="ar-SA"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7467600" cy="2214554"/>
          </a:xfrm>
        </p:spPr>
        <p:txBody>
          <a:bodyPr>
            <a:normAutofit/>
          </a:bodyPr>
          <a:lstStyle/>
          <a:p>
            <a:pPr algn="r"/>
            <a:r>
              <a:rPr lang="ar-SA" dirty="0" err="1" smtClean="0">
                <a:solidFill>
                  <a:srgbClr val="FF0000"/>
                </a:solidFill>
              </a:rPr>
              <a:t>ادوات</a:t>
            </a:r>
            <a:r>
              <a:rPr lang="ar-SA" dirty="0" smtClean="0">
                <a:solidFill>
                  <a:srgbClr val="FF0000"/>
                </a:solidFill>
              </a:rPr>
              <a:t> </a:t>
            </a:r>
            <a:r>
              <a:rPr lang="ar-SA" dirty="0" err="1" smtClean="0">
                <a:solidFill>
                  <a:srgbClr val="FF0000"/>
                </a:solidFill>
              </a:rPr>
              <a:t>ادارة</a:t>
            </a:r>
            <a:r>
              <a:rPr lang="ar-SA" dirty="0" smtClean="0">
                <a:solidFill>
                  <a:srgbClr val="FF0000"/>
                </a:solidFill>
              </a:rPr>
              <a:t> المشاريع:</a:t>
            </a:r>
            <a:r>
              <a:rPr lang="ar-SA" dirty="0" smtClean="0"/>
              <a:t/>
            </a:r>
            <a:br>
              <a:rPr lang="ar-SA" dirty="0" smtClean="0"/>
            </a:br>
            <a:r>
              <a:rPr lang="ar-SA" sz="2400" dirty="0" smtClean="0"/>
              <a:t>هناك مجموعة من </a:t>
            </a:r>
            <a:r>
              <a:rPr lang="ar-SA" sz="2400" dirty="0" err="1" smtClean="0"/>
              <a:t>الادوات</a:t>
            </a:r>
            <a:r>
              <a:rPr lang="ar-SA" sz="2400" dirty="0" smtClean="0"/>
              <a:t> التي تستخدم في وصف </a:t>
            </a:r>
            <a:r>
              <a:rPr lang="ar-SA" sz="2400" dirty="0" err="1" smtClean="0"/>
              <a:t>انشطة</a:t>
            </a:r>
            <a:r>
              <a:rPr lang="ar-SA" sz="2400" dirty="0" smtClean="0"/>
              <a:t> المشاريع بشكل تخطيطي </a:t>
            </a:r>
            <a:r>
              <a:rPr lang="ar-SA" sz="2400" dirty="0" err="1" smtClean="0"/>
              <a:t>او</a:t>
            </a:r>
            <a:r>
              <a:rPr lang="ar-SA" sz="2400" dirty="0" smtClean="0"/>
              <a:t> شبكي يوضح الترتيب الزمني </a:t>
            </a:r>
            <a:r>
              <a:rPr lang="ar-SA" sz="2400" dirty="0" err="1" smtClean="0"/>
              <a:t>للا</a:t>
            </a:r>
            <a:r>
              <a:rPr lang="ar-SA" sz="2400" dirty="0" smtClean="0"/>
              <a:t> نشطة وفترة تنفيذها مما يسهل عملية رقابة تنفيذ المشروع </a:t>
            </a:r>
            <a:endParaRPr lang="ar-SA" sz="2400" dirty="0"/>
          </a:p>
        </p:txBody>
      </p:sp>
      <p:sp>
        <p:nvSpPr>
          <p:cNvPr id="3" name="عنصر نائب للمحتوى 2"/>
          <p:cNvSpPr>
            <a:spLocks noGrp="1"/>
          </p:cNvSpPr>
          <p:nvPr>
            <p:ph sz="quarter" idx="1"/>
          </p:nvPr>
        </p:nvSpPr>
        <p:spPr>
          <a:xfrm>
            <a:off x="457200" y="2428868"/>
            <a:ext cx="7467600" cy="4045084"/>
          </a:xfrm>
        </p:spPr>
        <p:txBody>
          <a:bodyPr/>
          <a:lstStyle/>
          <a:p>
            <a:r>
              <a:rPr lang="ar-SA" dirty="0" smtClean="0"/>
              <a:t>خريطة </a:t>
            </a:r>
            <a:r>
              <a:rPr lang="ar-SA" dirty="0" err="1" smtClean="0"/>
              <a:t>جانت</a:t>
            </a:r>
            <a:r>
              <a:rPr lang="ar-SA" dirty="0" smtClean="0"/>
              <a:t> :</a:t>
            </a:r>
          </a:p>
          <a:p>
            <a:pPr marL="457200" indent="-457200">
              <a:buFont typeface="+mj-lt"/>
              <a:buAutoNum type="arabicPeriod"/>
            </a:pPr>
            <a:r>
              <a:rPr lang="ar-SA" dirty="0" smtClean="0"/>
              <a:t>سرد المهام حسب ترتيب زمني</a:t>
            </a:r>
          </a:p>
          <a:p>
            <a:pPr marL="457200" indent="-457200">
              <a:buFont typeface="+mj-lt"/>
              <a:buAutoNum type="arabicPeriod"/>
            </a:pPr>
            <a:r>
              <a:rPr lang="ar-SA" dirty="0" smtClean="0"/>
              <a:t>وصف بداية ونهاية كل نشاط</a:t>
            </a:r>
          </a:p>
          <a:p>
            <a:pPr marL="457200" indent="-457200">
              <a:buFont typeface="+mj-lt"/>
              <a:buAutoNum type="arabicPeriod"/>
            </a:pPr>
            <a:r>
              <a:rPr lang="ar-SA" dirty="0" smtClean="0"/>
              <a:t>تمثيل </a:t>
            </a:r>
            <a:r>
              <a:rPr lang="ar-SA" dirty="0" err="1" smtClean="0"/>
              <a:t>الاجزاء</a:t>
            </a:r>
            <a:r>
              <a:rPr lang="ar-SA" dirty="0" smtClean="0"/>
              <a:t> المنفذة فعليا وتحديد نسبة الانجاز طبقا للخطة</a:t>
            </a:r>
          </a:p>
          <a:p>
            <a:pPr marL="457200" indent="-457200">
              <a:buFont typeface="+mj-lt"/>
              <a:buAutoNum type="arabicPeriod"/>
            </a:pPr>
            <a:r>
              <a:rPr lang="ar-SA" dirty="0" smtClean="0"/>
              <a:t>تحديد </a:t>
            </a:r>
            <a:r>
              <a:rPr lang="ar-SA" dirty="0" err="1" smtClean="0"/>
              <a:t>الاوقات</a:t>
            </a:r>
            <a:r>
              <a:rPr lang="ar-SA" dirty="0" smtClean="0"/>
              <a:t> الحرجة داخل نشاطات المشروع </a:t>
            </a:r>
          </a:p>
          <a:p>
            <a:pPr marL="457200" indent="-457200">
              <a:buFont typeface="+mj-lt"/>
              <a:buAutoNum type="arabicPeriod"/>
            </a:pPr>
            <a:r>
              <a:rPr lang="ar-SA" dirty="0" smtClean="0"/>
              <a:t>تحديد الوقت الفائض للمشروع </a:t>
            </a:r>
            <a:endParaRPr lang="ar-S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051510180529iy2yl35q5zx0.jpg"/>
          <p:cNvPicPr>
            <a:picLocks noGrp="1" noChangeAspect="1"/>
          </p:cNvPicPr>
          <p:nvPr>
            <p:ph sz="quarter" idx="1"/>
          </p:nvPr>
        </p:nvPicPr>
        <p:blipFill>
          <a:blip r:embed="rId2"/>
          <a:stretch>
            <a:fillRect/>
          </a:stretch>
        </p:blipFill>
        <p:spPr>
          <a:xfrm>
            <a:off x="500034" y="642918"/>
            <a:ext cx="7429552" cy="5446730"/>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dirty="0" smtClean="0"/>
              <a:t>الفصل السادس:دورة حياة تطوير النظم (</a:t>
            </a:r>
            <a:r>
              <a:rPr lang="en-US" dirty="0" smtClean="0"/>
              <a:t>(system development life cycle</a:t>
            </a:r>
            <a:br>
              <a:rPr lang="en-US" dirty="0" smtClean="0"/>
            </a:br>
            <a:endParaRPr lang="ar-SA" dirty="0"/>
          </a:p>
        </p:txBody>
      </p:sp>
      <p:sp>
        <p:nvSpPr>
          <p:cNvPr id="3" name="عنصر نائب للمحتوى 2"/>
          <p:cNvSpPr>
            <a:spLocks noGrp="1"/>
          </p:cNvSpPr>
          <p:nvPr>
            <p:ph sz="quarter" idx="1"/>
          </p:nvPr>
        </p:nvSpPr>
        <p:spPr/>
        <p:txBody>
          <a:bodyPr/>
          <a:lstStyle/>
          <a:p>
            <a:r>
              <a:rPr lang="ar-SA" b="1" i="1" dirty="0" smtClean="0"/>
              <a:t> مرحلة تحليل النظام:</a:t>
            </a:r>
          </a:p>
          <a:p>
            <a:pPr lvl="0"/>
            <a:r>
              <a:rPr lang="ar-SA" b="1" dirty="0" smtClean="0">
                <a:solidFill>
                  <a:srgbClr val="FF0000"/>
                </a:solidFill>
              </a:rPr>
              <a:t>الدراسة التمهيدية:</a:t>
            </a:r>
          </a:p>
          <a:p>
            <a:pPr>
              <a:buFont typeface="Wingdings" pitchFamily="2" charset="2"/>
              <a:buChar char="Ø"/>
            </a:pPr>
            <a:r>
              <a:rPr lang="ar-SA" sz="2800" b="1" i="1" dirty="0" smtClean="0">
                <a:solidFill>
                  <a:srgbClr val="00B050"/>
                </a:solidFill>
              </a:rPr>
              <a:t>مرحلة جمع المعلومات</a:t>
            </a:r>
            <a:endParaRPr lang="en-US" sz="2800" dirty="0" smtClean="0">
              <a:solidFill>
                <a:srgbClr val="00B050"/>
              </a:solidFill>
            </a:endParaRPr>
          </a:p>
          <a:p>
            <a:pPr>
              <a:buNone/>
            </a:pPr>
            <a:r>
              <a:rPr lang="ar-SA" dirty="0" smtClean="0"/>
              <a:t>مراحل جمع المعلومات : أهمها :</a:t>
            </a:r>
            <a:endParaRPr lang="en-US" dirty="0" smtClean="0"/>
          </a:p>
          <a:p>
            <a:pPr marL="457200" lvl="0" indent="-457200">
              <a:buFont typeface="+mj-lt"/>
              <a:buAutoNum type="arabicPeriod"/>
            </a:pPr>
            <a:r>
              <a:rPr lang="ar-SA" dirty="0" smtClean="0"/>
              <a:t>تحديد المشكلة. </a:t>
            </a:r>
            <a:endParaRPr lang="en-US" dirty="0" smtClean="0"/>
          </a:p>
          <a:p>
            <a:pPr marL="457200" lvl="0" indent="-457200">
              <a:buFont typeface="+mj-lt"/>
              <a:buAutoNum type="arabicPeriod"/>
            </a:pPr>
            <a:r>
              <a:rPr lang="ar-SA" dirty="0" smtClean="0"/>
              <a:t>اقتراح حلول عملية لحل المشكلة . </a:t>
            </a:r>
            <a:endParaRPr lang="en-US" dirty="0" smtClean="0"/>
          </a:p>
          <a:p>
            <a:pPr marL="457200" lvl="0" indent="-457200">
              <a:buFont typeface="+mj-lt"/>
              <a:buAutoNum type="arabicPeriod"/>
            </a:pPr>
            <a:r>
              <a:rPr lang="ar-SA" dirty="0" smtClean="0"/>
              <a:t>تحديد أهداف النظام الجديد. </a:t>
            </a:r>
            <a:endParaRPr lang="en-US" dirty="0" smtClean="0"/>
          </a:p>
          <a:p>
            <a:pPr marL="457200" lvl="0" indent="-457200">
              <a:buFont typeface="+mj-lt"/>
              <a:buAutoNum type="arabicPeriod"/>
            </a:pPr>
            <a:r>
              <a:rPr lang="ar-SA" dirty="0" smtClean="0"/>
              <a:t>تلبية احتياجات كافة مستخدمي النظام.</a:t>
            </a:r>
            <a:endParaRPr lang="en-US" dirty="0" smtClean="0"/>
          </a:p>
          <a:p>
            <a:endParaRPr lang="ar-S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500042"/>
            <a:ext cx="7467600" cy="5973910"/>
          </a:xfrm>
        </p:spPr>
        <p:txBody>
          <a:bodyPr/>
          <a:lstStyle/>
          <a:p>
            <a:pPr>
              <a:buNone/>
            </a:pPr>
            <a:endParaRPr lang="ar-SA" dirty="0" smtClean="0"/>
          </a:p>
          <a:p>
            <a:pPr>
              <a:buNone/>
            </a:pPr>
            <a:r>
              <a:rPr lang="ar-SA" dirty="0" smtClean="0">
                <a:solidFill>
                  <a:srgbClr val="FF0000"/>
                </a:solidFill>
              </a:rPr>
              <a:t>ولتحقيق هذه المراحل يجب على محلل النظم القيام :</a:t>
            </a:r>
            <a:endParaRPr lang="en-US" dirty="0" smtClean="0">
              <a:solidFill>
                <a:srgbClr val="FF0000"/>
              </a:solidFill>
            </a:endParaRPr>
          </a:p>
          <a:p>
            <a:pPr marL="457200" lvl="0" indent="-457200">
              <a:buFont typeface="+mj-lt"/>
              <a:buAutoNum type="arabicPeriod"/>
            </a:pPr>
            <a:r>
              <a:rPr lang="ar-SA" dirty="0" smtClean="0"/>
              <a:t>إجراء العديد من المقابلات مع المستخدمين ذوي العلاقة.</a:t>
            </a:r>
            <a:endParaRPr lang="en-US" dirty="0" smtClean="0"/>
          </a:p>
          <a:p>
            <a:pPr marL="457200" lvl="0" indent="-457200">
              <a:buFont typeface="+mj-lt"/>
              <a:buAutoNum type="arabicPeriod"/>
            </a:pPr>
            <a:r>
              <a:rPr lang="ar-SA" dirty="0" smtClean="0"/>
              <a:t>القيام بالملاحظات الشخصية الميدانية .</a:t>
            </a:r>
            <a:endParaRPr lang="en-US" dirty="0" smtClean="0"/>
          </a:p>
          <a:p>
            <a:pPr marL="457200" lvl="0" indent="-457200">
              <a:buFont typeface="+mj-lt"/>
              <a:buAutoNum type="arabicPeriod"/>
            </a:pPr>
            <a:r>
              <a:rPr lang="ar-SA" dirty="0" smtClean="0"/>
              <a:t>الإطلاع على الوثائق والتقارير والملفات الخاصة بالمؤسسة .</a:t>
            </a:r>
            <a:endParaRPr lang="en-US" dirty="0" smtClean="0"/>
          </a:p>
          <a:p>
            <a:pPr marL="457200" lvl="0" indent="-457200">
              <a:buFont typeface="+mj-lt"/>
              <a:buAutoNum type="arabicPeriod"/>
            </a:pPr>
            <a:r>
              <a:rPr lang="ar-SA" dirty="0" smtClean="0"/>
              <a:t>الإطلاع على البرامج الحاسوبية وملفات البيانات والبرمجيات الموجودة </a:t>
            </a:r>
            <a:endParaRPr lang="en-US" dirty="0" smtClean="0"/>
          </a:p>
          <a:p>
            <a:pPr marL="457200" indent="-457200">
              <a:buFont typeface="+mj-lt"/>
              <a:buAutoNum type="arabicPeriod"/>
            </a:pPr>
            <a:r>
              <a:rPr lang="ar-SA" dirty="0" smtClean="0"/>
              <a:t>إجراء </a:t>
            </a:r>
            <a:r>
              <a:rPr lang="ar-SA" dirty="0" err="1" smtClean="0"/>
              <a:t>الإستبيانات</a:t>
            </a:r>
            <a:r>
              <a:rPr lang="ar-SA" dirty="0" smtClean="0"/>
              <a:t> الضرورية </a:t>
            </a:r>
          </a:p>
          <a:p>
            <a:pPr marL="457200" indent="-457200">
              <a:buNone/>
            </a:pPr>
            <a:endParaRPr lang="ar-SA" dirty="0" smtClean="0"/>
          </a:p>
          <a:p>
            <a:pPr>
              <a:buNone/>
            </a:pPr>
            <a:r>
              <a:rPr lang="en-US" b="1" i="1" dirty="0" smtClean="0">
                <a:sym typeface="AGA Arabesque"/>
              </a:rPr>
              <a:t></a:t>
            </a:r>
            <a:r>
              <a:rPr lang="ar-SA" b="1" i="1" dirty="0" smtClean="0"/>
              <a:t> مصادر المعلومات المطلوبة لتحليل النظام القائم :</a:t>
            </a:r>
            <a:endParaRPr lang="en-US" b="1" i="1" dirty="0" smtClean="0"/>
          </a:p>
          <a:p>
            <a:pPr marL="457200" lvl="0" indent="-457200">
              <a:buFont typeface="+mj-lt"/>
              <a:buAutoNum type="arabicPeriod"/>
            </a:pPr>
            <a:r>
              <a:rPr lang="ar-SA" dirty="0" smtClean="0"/>
              <a:t>مستخدمو النظام ( الموظفين ).</a:t>
            </a:r>
            <a:endParaRPr lang="en-US" dirty="0" smtClean="0"/>
          </a:p>
          <a:p>
            <a:pPr marL="457200" lvl="0" indent="-457200">
              <a:buFont typeface="+mj-lt"/>
              <a:buAutoNum type="arabicPeriod"/>
            </a:pPr>
            <a:r>
              <a:rPr lang="ar-SA" dirty="0" smtClean="0"/>
              <a:t>الوثائق والتقارير المتوفرة في المؤسسة .</a:t>
            </a:r>
            <a:endParaRPr lang="en-US" dirty="0" smtClean="0"/>
          </a:p>
          <a:p>
            <a:pPr marL="457200" lvl="0" indent="-457200">
              <a:buFont typeface="+mj-lt"/>
              <a:buAutoNum type="arabicPeriod"/>
            </a:pPr>
            <a:r>
              <a:rPr lang="ar-SA" dirty="0" smtClean="0"/>
              <a:t>البرامج الحاسوبية إن وجدت .</a:t>
            </a:r>
            <a:endParaRPr lang="en-US" dirty="0" smtClean="0"/>
          </a:p>
          <a:p>
            <a:pPr marL="457200" lvl="0" indent="-457200">
              <a:buFont typeface="+mj-lt"/>
              <a:buAutoNum type="arabicPeriod"/>
            </a:pPr>
            <a:r>
              <a:rPr lang="ar-SA" dirty="0" smtClean="0"/>
              <a:t>أدلة الإجراءات التي يتعامل معها الموظفون لأداء أعمالهم .</a:t>
            </a:r>
            <a:endParaRPr lang="en-US" dirty="0" smtClean="0"/>
          </a:p>
          <a:p>
            <a:pPr marL="457200" indent="-457200">
              <a:buNone/>
            </a:pPr>
            <a:endParaRPr lang="ar-SA"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428604"/>
            <a:ext cx="7467600" cy="6045348"/>
          </a:xfrm>
        </p:spPr>
        <p:txBody>
          <a:bodyPr/>
          <a:lstStyle/>
          <a:p>
            <a:pPr>
              <a:buNone/>
            </a:pPr>
            <a:r>
              <a:rPr lang="en-US" b="1" i="1" dirty="0" smtClean="0">
                <a:sym typeface="AGA Arabesque"/>
              </a:rPr>
              <a:t></a:t>
            </a:r>
            <a:r>
              <a:rPr lang="ar-SA" b="1" i="1" dirty="0" smtClean="0"/>
              <a:t> طرق جمع المعلومات داخل المؤسسة والتحقق صحتها :</a:t>
            </a:r>
            <a:endParaRPr lang="en-US" b="1" i="1" dirty="0" smtClean="0"/>
          </a:p>
          <a:p>
            <a:pPr>
              <a:buNone/>
            </a:pPr>
            <a:r>
              <a:rPr lang="ar-SA" dirty="0" smtClean="0"/>
              <a:t>أولاً : طرق جمع المعلومات :</a:t>
            </a:r>
            <a:endParaRPr lang="en-US" dirty="0" smtClean="0"/>
          </a:p>
          <a:p>
            <a:pPr marL="457200" lvl="0" indent="-457200">
              <a:buFont typeface="+mj-lt"/>
              <a:buAutoNum type="arabicPeriod"/>
            </a:pPr>
            <a:r>
              <a:rPr lang="ar-SA" dirty="0" smtClean="0"/>
              <a:t>المقابلة الشخصية.</a:t>
            </a:r>
            <a:endParaRPr lang="en-US" dirty="0" smtClean="0"/>
          </a:p>
          <a:p>
            <a:pPr marL="457200" lvl="0" indent="-457200">
              <a:buFont typeface="+mj-lt"/>
              <a:buAutoNum type="arabicPeriod"/>
            </a:pPr>
            <a:r>
              <a:rPr lang="ar-SA" dirty="0" err="1" smtClean="0"/>
              <a:t>الإستبيان</a:t>
            </a:r>
            <a:r>
              <a:rPr lang="ar-SA" dirty="0" smtClean="0"/>
              <a:t> . </a:t>
            </a:r>
            <a:endParaRPr lang="en-US" dirty="0" smtClean="0"/>
          </a:p>
          <a:p>
            <a:pPr marL="457200" lvl="0" indent="-457200">
              <a:buFont typeface="+mj-lt"/>
              <a:buAutoNum type="arabicPeriod"/>
            </a:pPr>
            <a:r>
              <a:rPr lang="ar-SA" dirty="0" smtClean="0"/>
              <a:t>المراقبة. </a:t>
            </a:r>
            <a:endParaRPr lang="en-US" dirty="0" smtClean="0"/>
          </a:p>
          <a:p>
            <a:pPr marL="457200" lvl="0" indent="-457200">
              <a:buFont typeface="+mj-lt"/>
              <a:buAutoNum type="arabicPeriod"/>
            </a:pPr>
            <a:r>
              <a:rPr lang="ar-SA" dirty="0" smtClean="0"/>
              <a:t>تحليل الوثائق.</a:t>
            </a:r>
            <a:endParaRPr lang="en-US" dirty="0" smtClean="0"/>
          </a:p>
          <a:p>
            <a:pPr>
              <a:buNone/>
            </a:pPr>
            <a:r>
              <a:rPr lang="ar-SA" dirty="0" smtClean="0"/>
              <a:t>ثانيا : طرق التحقق من صحة المعلومات التي جمعها : </a:t>
            </a:r>
            <a:endParaRPr lang="en-US" dirty="0" smtClean="0"/>
          </a:p>
          <a:p>
            <a:pPr marL="457200" lvl="0" indent="-457200">
              <a:buFont typeface="+mj-lt"/>
              <a:buAutoNum type="arabicPeriod"/>
            </a:pPr>
            <a:r>
              <a:rPr lang="ar-SA" dirty="0" smtClean="0"/>
              <a:t>المحاضرات والعروض </a:t>
            </a:r>
            <a:r>
              <a:rPr lang="ar-SA" dirty="0" err="1" smtClean="0"/>
              <a:t>التقديمية</a:t>
            </a:r>
            <a:r>
              <a:rPr lang="ar-SA" dirty="0" smtClean="0"/>
              <a:t> .</a:t>
            </a:r>
            <a:endParaRPr lang="en-US" dirty="0" smtClean="0"/>
          </a:p>
          <a:p>
            <a:pPr marL="457200" lvl="0" indent="-457200">
              <a:buFont typeface="+mj-lt"/>
              <a:buAutoNum type="arabicPeriod"/>
            </a:pPr>
            <a:r>
              <a:rPr lang="ar-SA" dirty="0" smtClean="0"/>
              <a:t>اجتماعات الفريق. </a:t>
            </a:r>
            <a:endParaRPr lang="en-US" dirty="0" smtClean="0"/>
          </a:p>
          <a:p>
            <a:pPr marL="457200" lvl="0" indent="-457200">
              <a:buFont typeface="+mj-lt"/>
              <a:buAutoNum type="arabicPeriod"/>
            </a:pPr>
            <a:r>
              <a:rPr lang="ar-SA" dirty="0" smtClean="0"/>
              <a:t>النماذج الشبيهة</a:t>
            </a:r>
            <a:endParaRPr lang="en-US" dirty="0" smtClean="0"/>
          </a:p>
          <a:p>
            <a:pPr>
              <a:buNone/>
            </a:pPr>
            <a:endParaRPr lang="ar-SA"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sz="quarter" idx="1"/>
          </p:nvPr>
        </p:nvSpPr>
        <p:spPr>
          <a:xfrm>
            <a:off x="457200" y="214313"/>
            <a:ext cx="7467600" cy="6259512"/>
          </a:xfrm>
        </p:spPr>
        <p:txBody>
          <a:bodyPr>
            <a:normAutofit fontScale="70000" lnSpcReduction="20000"/>
          </a:bodyPr>
          <a:lstStyle/>
          <a:p>
            <a:pPr>
              <a:buNone/>
            </a:pPr>
            <a:endParaRPr lang="ar-SA" dirty="0" smtClean="0"/>
          </a:p>
          <a:p>
            <a:pPr>
              <a:buNone/>
            </a:pPr>
            <a:r>
              <a:rPr lang="ar-SA" sz="3200" dirty="0" smtClean="0">
                <a:solidFill>
                  <a:srgbClr val="00B0F0"/>
                </a:solidFill>
              </a:rPr>
              <a:t>أولاً : طرق جمع المعلومات :</a:t>
            </a:r>
            <a:endParaRPr lang="en-US" sz="3200" dirty="0" smtClean="0">
              <a:solidFill>
                <a:srgbClr val="00B0F0"/>
              </a:solidFill>
            </a:endParaRPr>
          </a:p>
          <a:p>
            <a:pPr>
              <a:buNone/>
            </a:pPr>
            <a:r>
              <a:rPr lang="ar-SA" sz="3200" dirty="0" smtClean="0"/>
              <a:t>1/ المقابلة الشخصية: هي أكثر الطرق استخداماً عن طريق الحوار المباشر بين محلل النظم والمستخدم.</a:t>
            </a:r>
            <a:endParaRPr lang="en-US" sz="3200" dirty="0" smtClean="0"/>
          </a:p>
          <a:p>
            <a:pPr>
              <a:buNone/>
            </a:pPr>
            <a:r>
              <a:rPr lang="en-US" b="1" i="1" dirty="0" smtClean="0">
                <a:solidFill>
                  <a:srgbClr val="FF0000"/>
                </a:solidFill>
                <a:sym typeface="AGA Arabesque"/>
              </a:rPr>
              <a:t></a:t>
            </a:r>
            <a:r>
              <a:rPr lang="ar-SA" b="1" i="1" dirty="0" smtClean="0">
                <a:solidFill>
                  <a:srgbClr val="FF0000"/>
                </a:solidFill>
              </a:rPr>
              <a:t> أهم </a:t>
            </a:r>
            <a:r>
              <a:rPr lang="ar-SA" b="1" i="1" dirty="0" err="1" smtClean="0">
                <a:solidFill>
                  <a:srgbClr val="FF0000"/>
                </a:solidFill>
              </a:rPr>
              <a:t>الإستعدادات</a:t>
            </a:r>
            <a:r>
              <a:rPr lang="ar-SA" b="1" i="1" dirty="0" smtClean="0">
                <a:solidFill>
                  <a:srgbClr val="FF0000"/>
                </a:solidFill>
              </a:rPr>
              <a:t> التي يقوم </a:t>
            </a:r>
            <a:r>
              <a:rPr lang="ar-SA" b="1" i="1" dirty="0" err="1" smtClean="0">
                <a:solidFill>
                  <a:srgbClr val="FF0000"/>
                </a:solidFill>
              </a:rPr>
              <a:t>بها</a:t>
            </a:r>
            <a:r>
              <a:rPr lang="ar-SA" b="1" i="1" dirty="0" smtClean="0">
                <a:solidFill>
                  <a:srgbClr val="FF0000"/>
                </a:solidFill>
              </a:rPr>
              <a:t> محلل النظم قبل المقابلة :</a:t>
            </a:r>
            <a:endParaRPr lang="en-US" b="1" i="1" dirty="0" smtClean="0">
              <a:solidFill>
                <a:srgbClr val="FF0000"/>
              </a:solidFill>
            </a:endParaRPr>
          </a:p>
          <a:p>
            <a:pPr marL="457200" lvl="0" indent="-457200">
              <a:buFont typeface="+mj-lt"/>
              <a:buAutoNum type="arabicPeriod"/>
            </a:pPr>
            <a:r>
              <a:rPr lang="ar-SA" dirty="0" smtClean="0"/>
              <a:t>تحديد أهداف المقابلة .</a:t>
            </a:r>
            <a:endParaRPr lang="en-US" dirty="0" smtClean="0"/>
          </a:p>
          <a:p>
            <a:pPr marL="457200" lvl="0" indent="-457200">
              <a:buFont typeface="+mj-lt"/>
              <a:buAutoNum type="arabicPeriod"/>
            </a:pPr>
            <a:r>
              <a:rPr lang="ar-SA" dirty="0" smtClean="0"/>
              <a:t>اختيار الشخص المناسب.</a:t>
            </a:r>
            <a:endParaRPr lang="en-US" dirty="0" smtClean="0"/>
          </a:p>
          <a:p>
            <a:pPr marL="457200" lvl="0" indent="-457200">
              <a:buFont typeface="+mj-lt"/>
              <a:buAutoNum type="arabicPeriod"/>
            </a:pPr>
            <a:r>
              <a:rPr lang="ar-SA" dirty="0" smtClean="0"/>
              <a:t>الإلمام الكامل بموضوع البحث .</a:t>
            </a:r>
            <a:endParaRPr lang="en-US" dirty="0" smtClean="0"/>
          </a:p>
          <a:p>
            <a:pPr marL="457200" lvl="0" indent="-457200">
              <a:buFont typeface="+mj-lt"/>
              <a:buAutoNum type="arabicPeriod"/>
            </a:pPr>
            <a:r>
              <a:rPr lang="ar-SA" dirty="0" smtClean="0"/>
              <a:t>جمع معلومات عن الشخص المقابل .</a:t>
            </a:r>
            <a:endParaRPr lang="en-US" dirty="0" smtClean="0"/>
          </a:p>
          <a:p>
            <a:pPr marL="457200" lvl="0" indent="-457200">
              <a:buFont typeface="+mj-lt"/>
              <a:buAutoNum type="arabicPeriod"/>
            </a:pPr>
            <a:r>
              <a:rPr lang="ar-SA" dirty="0" smtClean="0"/>
              <a:t>تحديد الموعد مسبقاً.</a:t>
            </a:r>
            <a:endParaRPr lang="en-US" dirty="0" smtClean="0"/>
          </a:p>
          <a:p>
            <a:pPr marL="457200" lvl="0" indent="-457200">
              <a:buFont typeface="+mj-lt"/>
              <a:buAutoNum type="arabicPeriod"/>
            </a:pPr>
            <a:r>
              <a:rPr lang="ar-SA" dirty="0" smtClean="0"/>
              <a:t>تحضير الأسئلة. </a:t>
            </a:r>
            <a:endParaRPr lang="en-US" dirty="0" smtClean="0"/>
          </a:p>
          <a:p>
            <a:pPr marL="457200" lvl="0" indent="-457200">
              <a:buFont typeface="+mj-lt"/>
              <a:buAutoNum type="arabicPeriod"/>
            </a:pPr>
            <a:r>
              <a:rPr lang="ar-SA" dirty="0" smtClean="0"/>
              <a:t>تكون الأسئلة لها علاقة بالموضوع . </a:t>
            </a:r>
            <a:endParaRPr lang="en-US" dirty="0" smtClean="0"/>
          </a:p>
          <a:p>
            <a:pPr marL="457200" lvl="0" indent="-457200">
              <a:buFont typeface="+mj-lt"/>
              <a:buAutoNum type="arabicPeriod"/>
            </a:pPr>
            <a:r>
              <a:rPr lang="ar-SA" dirty="0" smtClean="0"/>
              <a:t>تكون صياغة الأسئلة جيدة .</a:t>
            </a:r>
            <a:endParaRPr lang="en-US" dirty="0" smtClean="0"/>
          </a:p>
          <a:p>
            <a:pPr marL="457200" lvl="0" indent="-457200">
              <a:buFont typeface="+mj-lt"/>
              <a:buAutoNum type="arabicPeriod"/>
            </a:pPr>
            <a:r>
              <a:rPr lang="ar-SA" dirty="0" smtClean="0"/>
              <a:t>تجنب الأسئلة المحرجة . </a:t>
            </a:r>
            <a:endParaRPr lang="en-US" dirty="0" smtClean="0"/>
          </a:p>
          <a:p>
            <a:pPr marL="457200" lvl="0" indent="-457200">
              <a:buFont typeface="+mj-lt"/>
              <a:buAutoNum type="arabicPeriod"/>
            </a:pPr>
            <a:r>
              <a:rPr lang="ar-SA" dirty="0" smtClean="0"/>
              <a:t>تجنب الأسئلة الشخصية التي لا علاقة لها بالموضوع.</a:t>
            </a:r>
            <a:endParaRPr lang="en-US" dirty="0" smtClean="0"/>
          </a:p>
          <a:p>
            <a:pPr marL="457200" lvl="0" indent="-457200">
              <a:buFont typeface="+mj-lt"/>
              <a:buAutoNum type="arabicPeriod"/>
            </a:pPr>
            <a:r>
              <a:rPr lang="ar-SA" dirty="0" smtClean="0"/>
              <a:t>عدم صياغة أسئلة تحمل رأي محلل النظم . </a:t>
            </a:r>
            <a:endParaRPr lang="en-US" dirty="0" smtClean="0"/>
          </a:p>
          <a:p>
            <a:pPr marL="457200" lvl="0" indent="-457200">
              <a:buFont typeface="+mj-lt"/>
              <a:buAutoNum type="arabicPeriod"/>
            </a:pPr>
            <a:r>
              <a:rPr lang="ar-SA" dirty="0" smtClean="0"/>
              <a:t>تجنب الأسئلة التي لها علاقة بالصراعات والنزاعات داخل المؤسسة . </a:t>
            </a:r>
            <a:endParaRPr lang="en-US" dirty="0" smtClean="0"/>
          </a:p>
          <a:p>
            <a:pPr marL="457200" lvl="0" indent="-457200">
              <a:buFont typeface="+mj-lt"/>
              <a:buAutoNum type="arabicPeriod"/>
            </a:pPr>
            <a:r>
              <a:rPr lang="ar-SA" dirty="0" smtClean="0"/>
              <a:t>عدم استخدام مصطلحات علمية معقدة. </a:t>
            </a:r>
            <a:endParaRPr lang="en-US" dirty="0" smtClean="0"/>
          </a:p>
          <a:p>
            <a:pPr marL="457200" lvl="0" indent="-457200">
              <a:buFont typeface="+mj-lt"/>
              <a:buAutoNum type="arabicPeriod"/>
            </a:pPr>
            <a:r>
              <a:rPr lang="ar-SA" dirty="0" smtClean="0"/>
              <a:t>الحضور قبل الموعد بوقت مناسب .</a:t>
            </a:r>
            <a:endParaRPr lang="en-US" dirty="0" smtClean="0"/>
          </a:p>
          <a:p>
            <a:pPr marL="457200" lvl="0" indent="-457200">
              <a:buFont typeface="+mj-lt"/>
              <a:buAutoNum type="arabicPeriod"/>
            </a:pPr>
            <a:r>
              <a:rPr lang="ar-SA" dirty="0" smtClean="0"/>
              <a:t>الاستعداد النفسي للمقابلة والتدرب عليها مسبقاً .</a:t>
            </a:r>
            <a:endParaRPr lang="en-US" dirty="0" smtClean="0"/>
          </a:p>
          <a:p>
            <a:pPr marL="457200" indent="-457200">
              <a:buFont typeface="+mj-lt"/>
              <a:buAutoNum type="arabicPeriod"/>
            </a:pPr>
            <a:r>
              <a:rPr lang="ar-SA" dirty="0" smtClean="0"/>
              <a:t>الاستعداد للمقابلة بالشكل المناسب من حيث المظهر.</a:t>
            </a:r>
            <a:endParaRPr lang="ar-SA"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285728"/>
            <a:ext cx="7467600" cy="6188224"/>
          </a:xfrm>
        </p:spPr>
        <p:txBody>
          <a:bodyPr/>
          <a:lstStyle/>
          <a:p>
            <a:pPr>
              <a:buNone/>
            </a:pPr>
            <a:r>
              <a:rPr lang="en-US" b="1" i="1" dirty="0" smtClean="0">
                <a:sym typeface="AGA Arabesque"/>
              </a:rPr>
              <a:t></a:t>
            </a:r>
            <a:r>
              <a:rPr lang="ar-SA" b="1" i="1" dirty="0" smtClean="0"/>
              <a:t> النقاط التي يجب التركيز عليها أثناء المقابلة:</a:t>
            </a:r>
            <a:endParaRPr lang="en-US" b="1" i="1" dirty="0" smtClean="0"/>
          </a:p>
          <a:p>
            <a:pPr marL="457200" lvl="0" indent="-457200">
              <a:buFont typeface="+mj-lt"/>
              <a:buAutoNum type="arabicPeriod"/>
            </a:pPr>
            <a:r>
              <a:rPr lang="ar-SA" dirty="0" smtClean="0"/>
              <a:t>التعريف بالنفس وتحديد الغرض من المقابلة بشكل لائق ومهذب .</a:t>
            </a:r>
            <a:endParaRPr lang="en-US" dirty="0" smtClean="0"/>
          </a:p>
          <a:p>
            <a:pPr marL="457200" lvl="0" indent="-457200">
              <a:buFont typeface="+mj-lt"/>
              <a:buAutoNum type="arabicPeriod"/>
            </a:pPr>
            <a:r>
              <a:rPr lang="ar-SA" dirty="0" err="1" smtClean="0"/>
              <a:t>الإستئذان</a:t>
            </a:r>
            <a:r>
              <a:rPr lang="ar-SA" dirty="0" smtClean="0"/>
              <a:t> في حالة التسجيل للمقابلة . </a:t>
            </a:r>
            <a:endParaRPr lang="en-US" dirty="0" smtClean="0"/>
          </a:p>
          <a:p>
            <a:pPr marL="457200" lvl="0" indent="-457200">
              <a:buFont typeface="+mj-lt"/>
              <a:buAutoNum type="arabicPeriod"/>
            </a:pPr>
            <a:r>
              <a:rPr lang="ar-SA" dirty="0" smtClean="0"/>
              <a:t>عدم التدخين أثناء المقابلة . </a:t>
            </a:r>
            <a:endParaRPr lang="en-US" dirty="0" smtClean="0"/>
          </a:p>
          <a:p>
            <a:pPr marL="457200" lvl="0" indent="-457200">
              <a:buFont typeface="+mj-lt"/>
              <a:buAutoNum type="arabicPeriod"/>
            </a:pPr>
            <a:r>
              <a:rPr lang="ar-SA" dirty="0" smtClean="0"/>
              <a:t>تدوين الملاحظات على الأجوبة بسرعة .</a:t>
            </a:r>
            <a:endParaRPr lang="en-US" dirty="0" smtClean="0"/>
          </a:p>
          <a:p>
            <a:pPr marL="457200" lvl="0" indent="-457200">
              <a:buFont typeface="+mj-lt"/>
              <a:buAutoNum type="arabicPeriod"/>
            </a:pPr>
            <a:r>
              <a:rPr lang="ar-SA" dirty="0" smtClean="0"/>
              <a:t>التفاعل </a:t>
            </a:r>
            <a:r>
              <a:rPr lang="ar-SA" dirty="0" err="1" smtClean="0"/>
              <a:t>والإنتباه</a:t>
            </a:r>
            <a:r>
              <a:rPr lang="ar-SA" dirty="0" smtClean="0"/>
              <a:t> مع الشخص المقابل .</a:t>
            </a:r>
            <a:endParaRPr lang="en-US" dirty="0" smtClean="0"/>
          </a:p>
          <a:p>
            <a:pPr marL="457200" lvl="0" indent="-457200">
              <a:buFont typeface="+mj-lt"/>
              <a:buAutoNum type="arabicPeriod"/>
            </a:pPr>
            <a:r>
              <a:rPr lang="ar-SA" dirty="0" smtClean="0"/>
              <a:t>عدم مقاطعة المقابل . </a:t>
            </a:r>
            <a:endParaRPr lang="en-US" dirty="0" smtClean="0"/>
          </a:p>
          <a:p>
            <a:pPr marL="457200" lvl="0" indent="-457200">
              <a:buFont typeface="+mj-lt"/>
              <a:buAutoNum type="arabicPeriod"/>
            </a:pPr>
            <a:r>
              <a:rPr lang="ar-SA" dirty="0" smtClean="0"/>
              <a:t>تجنب إعطاء آراء شخصية.</a:t>
            </a:r>
            <a:endParaRPr lang="en-US" dirty="0" smtClean="0"/>
          </a:p>
          <a:p>
            <a:pPr>
              <a:buNone/>
            </a:pPr>
            <a:r>
              <a:rPr lang="ar-SA" dirty="0" smtClean="0"/>
              <a:t> </a:t>
            </a:r>
            <a:endParaRPr lang="en-US" dirty="0" smtClean="0"/>
          </a:p>
          <a:p>
            <a:pPr>
              <a:buNone/>
            </a:pPr>
            <a:r>
              <a:rPr lang="en-US" b="1" i="1" dirty="0" smtClean="0">
                <a:sym typeface="AGA Arabesque"/>
              </a:rPr>
              <a:t></a:t>
            </a:r>
            <a:r>
              <a:rPr lang="ar-SA" b="1" i="1" dirty="0" smtClean="0"/>
              <a:t> الأنشطة الهامة بعد المقابلة :</a:t>
            </a:r>
            <a:endParaRPr lang="en-US" b="1" i="1" dirty="0" smtClean="0"/>
          </a:p>
          <a:p>
            <a:pPr marL="457200" lvl="0" indent="-457200">
              <a:buFont typeface="+mj-lt"/>
              <a:buAutoNum type="arabicPeriod"/>
            </a:pPr>
            <a:r>
              <a:rPr lang="ar-SA" dirty="0" smtClean="0"/>
              <a:t>إكمال الملاحظات بعد المقابلة مباشرة . </a:t>
            </a:r>
            <a:endParaRPr lang="en-US" dirty="0" smtClean="0"/>
          </a:p>
          <a:p>
            <a:pPr marL="457200" lvl="0" indent="-457200">
              <a:buFont typeface="+mj-lt"/>
              <a:buAutoNum type="arabicPeriod"/>
            </a:pPr>
            <a:r>
              <a:rPr lang="ar-SA" dirty="0" smtClean="0"/>
              <a:t>توثيق المقابلة. </a:t>
            </a:r>
            <a:endParaRPr lang="en-US" dirty="0" smtClean="0"/>
          </a:p>
          <a:p>
            <a:pPr marL="457200" lvl="0" indent="-457200">
              <a:buFont typeface="+mj-lt"/>
              <a:buAutoNum type="arabicPeriod"/>
            </a:pPr>
            <a:r>
              <a:rPr lang="ar-SA" dirty="0" smtClean="0"/>
              <a:t>تحليل المعلومات التي تم تدوينها أثناء المقابلة.</a:t>
            </a:r>
            <a:endParaRPr lang="en-US" dirty="0" smtClean="0"/>
          </a:p>
          <a:p>
            <a:endParaRPr lang="ar-S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r>
              <a:rPr lang="ar-SA" dirty="0" smtClean="0">
                <a:solidFill>
                  <a:srgbClr val="FF0000"/>
                </a:solidFill>
              </a:rPr>
              <a:t>مميزات المقابلة:</a:t>
            </a:r>
          </a:p>
          <a:p>
            <a:pPr marL="457200" indent="-457200">
              <a:buFont typeface="+mj-lt"/>
              <a:buAutoNum type="arabicPeriod"/>
            </a:pPr>
            <a:r>
              <a:rPr lang="ar-SA" dirty="0" smtClean="0"/>
              <a:t>الحصول على المعلومات من مصادرها المباشرة وهم المستخدمون</a:t>
            </a:r>
          </a:p>
          <a:p>
            <a:pPr marL="457200" indent="-457200">
              <a:buFont typeface="+mj-lt"/>
              <a:buAutoNum type="arabicPeriod"/>
            </a:pPr>
            <a:r>
              <a:rPr lang="ar-SA" dirty="0" smtClean="0"/>
              <a:t>خلق علاقة طيبة مع المستخدمين</a:t>
            </a:r>
          </a:p>
          <a:p>
            <a:pPr marL="457200" indent="-457200">
              <a:buFont typeface="+mj-lt"/>
              <a:buAutoNum type="arabicPeriod"/>
            </a:pPr>
            <a:r>
              <a:rPr lang="ar-SA" dirty="0" smtClean="0"/>
              <a:t>التعرف على الحقائق من وجهات نظر مختلفة</a:t>
            </a:r>
          </a:p>
          <a:p>
            <a:r>
              <a:rPr lang="ar-SA" dirty="0" smtClean="0">
                <a:solidFill>
                  <a:srgbClr val="FF0000"/>
                </a:solidFill>
              </a:rPr>
              <a:t>عيوب المقابلة:</a:t>
            </a:r>
          </a:p>
          <a:p>
            <a:pPr marL="457200" indent="-457200">
              <a:buFont typeface="+mj-lt"/>
              <a:buAutoNum type="arabicPeriod"/>
            </a:pPr>
            <a:r>
              <a:rPr lang="ar-SA" dirty="0" smtClean="0"/>
              <a:t>عدم تعاون بعض المستخدمين وتزويد المحلل بمعلومات خاطئة</a:t>
            </a:r>
          </a:p>
          <a:p>
            <a:pPr marL="457200" indent="-457200">
              <a:buFont typeface="+mj-lt"/>
              <a:buAutoNum type="arabicPeriod"/>
            </a:pPr>
            <a:r>
              <a:rPr lang="ar-SA" dirty="0" smtClean="0"/>
              <a:t>تعامل المحلل مع </a:t>
            </a:r>
            <a:r>
              <a:rPr lang="ar-SA" dirty="0" err="1" smtClean="0"/>
              <a:t>الاراء</a:t>
            </a:r>
            <a:r>
              <a:rPr lang="ar-SA" dirty="0" smtClean="0"/>
              <a:t> الشخصية على </a:t>
            </a:r>
            <a:r>
              <a:rPr lang="ar-SA" dirty="0" err="1" smtClean="0"/>
              <a:t>انها</a:t>
            </a:r>
            <a:r>
              <a:rPr lang="ar-SA" dirty="0" smtClean="0"/>
              <a:t> حقائق</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مفهوم النظام </a:t>
            </a:r>
            <a:endParaRPr lang="ar-SA" dirty="0"/>
          </a:p>
        </p:txBody>
      </p:sp>
      <p:sp>
        <p:nvSpPr>
          <p:cNvPr id="3" name="عنصر نائب للمحتوى 2"/>
          <p:cNvSpPr>
            <a:spLocks noGrp="1"/>
          </p:cNvSpPr>
          <p:nvPr>
            <p:ph sz="quarter" idx="1"/>
          </p:nvPr>
        </p:nvSpPr>
        <p:spPr/>
        <p:txBody>
          <a:bodyPr>
            <a:normAutofit/>
          </a:bodyPr>
          <a:lstStyle/>
          <a:p>
            <a:r>
              <a:rPr lang="ar-SA" dirty="0" smtClean="0"/>
              <a:t>النظام </a:t>
            </a:r>
            <a:r>
              <a:rPr lang="en-US" dirty="0" smtClean="0"/>
              <a:t>SYSTEM </a:t>
            </a:r>
            <a:r>
              <a:rPr lang="ar-SA" dirty="0" err="1" smtClean="0"/>
              <a:t>:</a:t>
            </a:r>
            <a:endParaRPr lang="ar-SA" dirty="0" smtClean="0"/>
          </a:p>
          <a:p>
            <a:pPr>
              <a:buNone/>
            </a:pPr>
            <a:r>
              <a:rPr lang="ar-SA" dirty="0" smtClean="0"/>
              <a:t>هو عبارة عن مجموعة من العناصر المترابطة مع بعضها من اجل تحقيق غاية </a:t>
            </a:r>
            <a:r>
              <a:rPr lang="ar-SA" dirty="0" err="1" smtClean="0"/>
              <a:t>واهداف</a:t>
            </a:r>
            <a:r>
              <a:rPr lang="ar-SA" dirty="0" smtClean="0"/>
              <a:t> مشتركة.</a:t>
            </a:r>
          </a:p>
          <a:p>
            <a:pPr>
              <a:buNone/>
            </a:pPr>
            <a:r>
              <a:rPr lang="ar-SA" dirty="0" smtClean="0"/>
              <a:t>ويمكن تلخيصه </a:t>
            </a:r>
            <a:r>
              <a:rPr lang="ar-SA" dirty="0" err="1" smtClean="0"/>
              <a:t>بانه</a:t>
            </a:r>
            <a:r>
              <a:rPr lang="ar-SA" dirty="0" smtClean="0"/>
              <a:t> </a:t>
            </a:r>
            <a:r>
              <a:rPr lang="ar-SA" dirty="0" err="1" smtClean="0"/>
              <a:t>:</a:t>
            </a:r>
            <a:endParaRPr lang="ar-SA" dirty="0" smtClean="0"/>
          </a:p>
          <a:p>
            <a:pPr marL="514350" indent="-514350">
              <a:buFont typeface="+mj-lt"/>
              <a:buAutoNum type="arabicPeriod"/>
            </a:pPr>
            <a:r>
              <a:rPr lang="ar-SA" dirty="0" smtClean="0"/>
              <a:t>مجموعة من </a:t>
            </a:r>
            <a:r>
              <a:rPr lang="ar-SA" dirty="0" err="1" smtClean="0"/>
              <a:t>الاجزاء </a:t>
            </a:r>
            <a:r>
              <a:rPr lang="ar-SA" dirty="0" smtClean="0"/>
              <a:t>(عناصر النظام</a:t>
            </a:r>
            <a:r>
              <a:rPr lang="ar-SA" dirty="0" err="1" smtClean="0"/>
              <a:t>)</a:t>
            </a:r>
            <a:endParaRPr lang="ar-SA" dirty="0" smtClean="0"/>
          </a:p>
          <a:p>
            <a:pPr marL="514350" indent="-514350">
              <a:buFont typeface="+mj-lt"/>
              <a:buAutoNum type="arabicPeriod"/>
            </a:pPr>
            <a:r>
              <a:rPr lang="ar-SA" dirty="0" smtClean="0"/>
              <a:t>وجود تفاعلية بين اجزاء النظام</a:t>
            </a:r>
          </a:p>
          <a:p>
            <a:pPr marL="514350" indent="-514350">
              <a:buFont typeface="+mj-lt"/>
              <a:buAutoNum type="arabicPeriod"/>
            </a:pPr>
            <a:r>
              <a:rPr lang="ar-SA" dirty="0" smtClean="0"/>
              <a:t>تصميم النظام لتحقيق هدف محدد</a:t>
            </a:r>
          </a:p>
          <a:p>
            <a:pPr marL="514350" indent="-514350">
              <a:buFont typeface="+mj-lt"/>
              <a:buAutoNum type="arabicPeriod"/>
            </a:pPr>
            <a:r>
              <a:rPr lang="ar-SA" dirty="0" smtClean="0"/>
              <a:t>وجود اطار يجمع العناصر والعلاقات في كيان واحد </a:t>
            </a:r>
            <a:r>
              <a:rPr lang="ar-SA" dirty="0" err="1" smtClean="0"/>
              <a:t>ويسمى </a:t>
            </a:r>
            <a:r>
              <a:rPr lang="ar-SA" dirty="0" smtClean="0"/>
              <a:t>(حدود </a:t>
            </a:r>
            <a:r>
              <a:rPr lang="ar-SA" dirty="0" err="1" smtClean="0"/>
              <a:t>النظام )</a:t>
            </a:r>
            <a:endParaRPr lang="ar-SA" dirty="0" smtClean="0"/>
          </a:p>
          <a:p>
            <a:pPr marL="514350" indent="-514350">
              <a:buNone/>
            </a:pPr>
            <a:r>
              <a:rPr lang="ar-SA" b="1" dirty="0" smtClean="0">
                <a:solidFill>
                  <a:srgbClr val="FF0000"/>
                </a:solidFill>
              </a:rPr>
              <a:t>النظام موجود في بيئة وليس في فراغ</a:t>
            </a:r>
            <a:endParaRPr lang="ar-SA" dirty="0" smtClean="0">
              <a:solidFill>
                <a:srgbClr val="FF0000"/>
              </a:solidFill>
            </a:endParaRPr>
          </a:p>
          <a:p>
            <a:pPr marL="514350" indent="-514350">
              <a:buNone/>
            </a:pPr>
            <a:endParaRPr lang="ar-SA"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sz="quarter" idx="1"/>
          </p:nvPr>
        </p:nvSpPr>
        <p:spPr>
          <a:xfrm>
            <a:off x="457200" y="214313"/>
            <a:ext cx="7467600" cy="6259512"/>
          </a:xfrm>
        </p:spPr>
        <p:txBody>
          <a:bodyPr>
            <a:normAutofit fontScale="92500"/>
          </a:bodyPr>
          <a:lstStyle/>
          <a:p>
            <a:pPr>
              <a:buNone/>
            </a:pPr>
            <a:r>
              <a:rPr lang="ar-SA" b="1" i="1" dirty="0" smtClean="0">
                <a:solidFill>
                  <a:srgbClr val="00B0F0"/>
                </a:solidFill>
              </a:rPr>
              <a:t>2.الاستبيان:</a:t>
            </a:r>
            <a:endParaRPr lang="en-US" b="1" i="1" dirty="0" smtClean="0">
              <a:solidFill>
                <a:srgbClr val="00B0F0"/>
              </a:solidFill>
            </a:endParaRPr>
          </a:p>
          <a:p>
            <a:pPr>
              <a:buNone/>
            </a:pPr>
            <a:r>
              <a:rPr lang="ar-SA" dirty="0" smtClean="0"/>
              <a:t> هو نموذج يحتوي على عدة أسئلة بشكل معين متعلقة بالموضوع قيد البحث بغرض جمع المعلومات، ويتم استخدام هذه الطريقة في حالة جمع المعلومات من عدد كبير من المستخدمين في مناطق بعيدة يصعب مقابلتهم.</a:t>
            </a:r>
          </a:p>
          <a:p>
            <a:pPr>
              <a:buNone/>
            </a:pPr>
            <a:r>
              <a:rPr lang="ar-SA" dirty="0" smtClean="0">
                <a:solidFill>
                  <a:srgbClr val="FF0000"/>
                </a:solidFill>
              </a:rPr>
              <a:t>عوامل اختيار الاستبيان لجمع المعلومات:</a:t>
            </a:r>
          </a:p>
          <a:p>
            <a:pPr marL="457200" indent="-457200">
              <a:buFont typeface="+mj-lt"/>
              <a:buAutoNum type="arabicPeriod"/>
            </a:pPr>
            <a:r>
              <a:rPr lang="ar-SA" dirty="0" smtClean="0">
                <a:solidFill>
                  <a:srgbClr val="FF0000"/>
                </a:solidFill>
              </a:rPr>
              <a:t>وجود المستهدفين في </a:t>
            </a:r>
            <a:r>
              <a:rPr lang="ar-SA" dirty="0" err="1" smtClean="0">
                <a:solidFill>
                  <a:srgbClr val="FF0000"/>
                </a:solidFill>
              </a:rPr>
              <a:t>اماكن</a:t>
            </a:r>
            <a:r>
              <a:rPr lang="ar-SA" dirty="0" smtClean="0">
                <a:solidFill>
                  <a:srgbClr val="FF0000"/>
                </a:solidFill>
              </a:rPr>
              <a:t> متباعدة (فروع المؤسسة متباعدة)</a:t>
            </a:r>
          </a:p>
          <a:p>
            <a:pPr marL="457200" indent="-457200">
              <a:buFont typeface="+mj-lt"/>
              <a:buAutoNum type="arabicPeriod"/>
            </a:pPr>
            <a:r>
              <a:rPr lang="ar-SA" dirty="0" err="1" smtClean="0">
                <a:solidFill>
                  <a:srgbClr val="FF0000"/>
                </a:solidFill>
              </a:rPr>
              <a:t>ان</a:t>
            </a:r>
            <a:r>
              <a:rPr lang="ar-SA" dirty="0" smtClean="0">
                <a:solidFill>
                  <a:srgbClr val="FF0000"/>
                </a:solidFill>
              </a:rPr>
              <a:t> يكون لبعض المستهدفين صفة السرية (في المؤسسات </a:t>
            </a:r>
            <a:r>
              <a:rPr lang="ar-SA" dirty="0" err="1" smtClean="0">
                <a:solidFill>
                  <a:srgbClr val="FF0000"/>
                </a:solidFill>
              </a:rPr>
              <a:t>الامنية</a:t>
            </a:r>
            <a:r>
              <a:rPr lang="ar-SA" dirty="0" smtClean="0">
                <a:solidFill>
                  <a:srgbClr val="FF0000"/>
                </a:solidFill>
              </a:rPr>
              <a:t> والكبيرة ) </a:t>
            </a:r>
          </a:p>
          <a:p>
            <a:pPr marL="457200" indent="-457200">
              <a:buFont typeface="+mj-lt"/>
              <a:buAutoNum type="arabicPeriod"/>
            </a:pPr>
            <a:r>
              <a:rPr lang="ar-SA" dirty="0" err="1" smtClean="0">
                <a:solidFill>
                  <a:srgbClr val="FF0000"/>
                </a:solidFill>
              </a:rPr>
              <a:t>ان</a:t>
            </a:r>
            <a:r>
              <a:rPr lang="ar-SA" dirty="0" smtClean="0">
                <a:solidFill>
                  <a:srgbClr val="FF0000"/>
                </a:solidFill>
              </a:rPr>
              <a:t> يكون الهدف جمع المعلومات من مجموعة كبيرة من المستهدفين</a:t>
            </a:r>
          </a:p>
          <a:p>
            <a:pPr marL="457200" indent="-457200">
              <a:buFont typeface="+mj-lt"/>
              <a:buAutoNum type="arabicPeriod"/>
            </a:pPr>
            <a:r>
              <a:rPr lang="ar-SA" dirty="0" smtClean="0">
                <a:solidFill>
                  <a:srgbClr val="FF0000"/>
                </a:solidFill>
              </a:rPr>
              <a:t>الحاجة لاستكمال معلومات ناقصة من المقابلات</a:t>
            </a:r>
            <a:endParaRPr lang="en-US" dirty="0" smtClean="0">
              <a:solidFill>
                <a:srgbClr val="FF0000"/>
              </a:solidFill>
            </a:endParaRPr>
          </a:p>
          <a:p>
            <a:pPr>
              <a:buNone/>
            </a:pPr>
            <a:r>
              <a:rPr lang="en-US" b="1" i="1" dirty="0" smtClean="0">
                <a:sym typeface="AGA Arabesque"/>
              </a:rPr>
              <a:t></a:t>
            </a:r>
            <a:r>
              <a:rPr lang="en-US" b="1" i="1" dirty="0" smtClean="0"/>
              <a:t> </a:t>
            </a:r>
            <a:r>
              <a:rPr lang="ar-SA" b="1" i="1" dirty="0" smtClean="0"/>
              <a:t>الاستعداد قبل توزيع الاستبيان:</a:t>
            </a:r>
            <a:endParaRPr lang="en-US" b="1" i="1" dirty="0" smtClean="0"/>
          </a:p>
          <a:p>
            <a:pPr lvl="0">
              <a:buFont typeface="Wingdings" pitchFamily="2" charset="2"/>
              <a:buChar char="q"/>
            </a:pPr>
            <a:r>
              <a:rPr lang="ar-SA" dirty="0" smtClean="0"/>
              <a:t>تحديد الهدف. </a:t>
            </a:r>
            <a:endParaRPr lang="en-US" dirty="0" smtClean="0"/>
          </a:p>
          <a:p>
            <a:pPr lvl="0">
              <a:buFont typeface="Wingdings" pitchFamily="2" charset="2"/>
              <a:buChar char="q"/>
            </a:pPr>
            <a:r>
              <a:rPr lang="ar-SA" dirty="0" smtClean="0"/>
              <a:t>دراسة الموضوع .</a:t>
            </a:r>
            <a:endParaRPr lang="en-US" dirty="0" smtClean="0"/>
          </a:p>
          <a:p>
            <a:pPr lvl="0">
              <a:buFont typeface="Wingdings" pitchFamily="2" charset="2"/>
              <a:buChar char="q"/>
            </a:pPr>
            <a:r>
              <a:rPr lang="ar-SA" dirty="0" smtClean="0"/>
              <a:t>تحديد الفئة المستهدفة. </a:t>
            </a:r>
            <a:endParaRPr lang="en-US" dirty="0" smtClean="0"/>
          </a:p>
          <a:p>
            <a:pPr lvl="0">
              <a:buFont typeface="Wingdings" pitchFamily="2" charset="2"/>
              <a:buChar char="q"/>
            </a:pPr>
            <a:r>
              <a:rPr lang="ar-SA" dirty="0" smtClean="0"/>
              <a:t>تحديد خطة التوزيع وإعادة التجميع. </a:t>
            </a:r>
            <a:endParaRPr lang="en-US" dirty="0" smtClean="0"/>
          </a:p>
          <a:p>
            <a:pPr lvl="0">
              <a:buFont typeface="Wingdings" pitchFamily="2" charset="2"/>
              <a:buChar char="q"/>
            </a:pPr>
            <a:r>
              <a:rPr lang="ar-SA" dirty="0" smtClean="0"/>
              <a:t>تحديد الأسئلة.</a:t>
            </a:r>
            <a:endParaRPr lang="en-US" dirty="0" smtClean="0"/>
          </a:p>
          <a:p>
            <a:endParaRPr lang="ar-SA"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sz="quarter" idx="1"/>
          </p:nvPr>
        </p:nvSpPr>
        <p:spPr>
          <a:xfrm>
            <a:off x="457200" y="214313"/>
            <a:ext cx="7467600" cy="6259512"/>
          </a:xfrm>
        </p:spPr>
        <p:txBody>
          <a:bodyPr/>
          <a:lstStyle/>
          <a:p>
            <a:pPr>
              <a:buNone/>
            </a:pPr>
            <a:r>
              <a:rPr lang="en-US" b="1" i="1" dirty="0" smtClean="0">
                <a:sym typeface="AGA Arabesque"/>
              </a:rPr>
              <a:t></a:t>
            </a:r>
            <a:r>
              <a:rPr lang="ar-SA" b="1" i="1" dirty="0" smtClean="0"/>
              <a:t> قواعد الأسئلة في الاستبيانات :</a:t>
            </a:r>
            <a:endParaRPr lang="en-US" b="1" i="1" dirty="0" smtClean="0"/>
          </a:p>
          <a:p>
            <a:pPr marL="457200" lvl="0" indent="-457200">
              <a:buFont typeface="+mj-lt"/>
              <a:buAutoNum type="arabicPeriod"/>
            </a:pPr>
            <a:r>
              <a:rPr lang="ar-SA" dirty="0" smtClean="0"/>
              <a:t>توضيح الهدف من الاستبيان . </a:t>
            </a:r>
            <a:endParaRPr lang="en-US" dirty="0" smtClean="0"/>
          </a:p>
          <a:p>
            <a:pPr marL="457200" lvl="0" indent="-457200">
              <a:buFont typeface="+mj-lt"/>
              <a:buAutoNum type="arabicPeriod"/>
            </a:pPr>
            <a:r>
              <a:rPr lang="ar-SA" dirty="0" smtClean="0"/>
              <a:t>استخدام أسئلة مغلقة والتي تحتاج إلى إجابة محددة من مجموعة خيارات.</a:t>
            </a:r>
            <a:endParaRPr lang="en-US" dirty="0" smtClean="0"/>
          </a:p>
          <a:p>
            <a:pPr marL="457200" lvl="0" indent="-457200">
              <a:buFont typeface="+mj-lt"/>
              <a:buAutoNum type="arabicPeriod"/>
            </a:pPr>
            <a:r>
              <a:rPr lang="ar-SA" dirty="0" smtClean="0"/>
              <a:t>طباعة الاستبيان بوضوح .</a:t>
            </a:r>
            <a:endParaRPr lang="en-US" dirty="0" smtClean="0"/>
          </a:p>
          <a:p>
            <a:pPr marL="457200" lvl="0" indent="-457200">
              <a:buFont typeface="+mj-lt"/>
              <a:buAutoNum type="arabicPeriod"/>
            </a:pPr>
            <a:r>
              <a:rPr lang="ar-SA" dirty="0" smtClean="0"/>
              <a:t>عدم استخدام مصطلحات معقدة. </a:t>
            </a:r>
            <a:endParaRPr lang="en-US" dirty="0" smtClean="0"/>
          </a:p>
          <a:p>
            <a:pPr marL="457200" lvl="0" indent="-457200">
              <a:buFont typeface="+mj-lt"/>
              <a:buAutoNum type="arabicPeriod"/>
            </a:pPr>
            <a:r>
              <a:rPr lang="ar-SA" dirty="0" smtClean="0"/>
              <a:t>ترتيب الأسئلة بشكل منطقي .</a:t>
            </a:r>
            <a:endParaRPr lang="en-US" dirty="0" smtClean="0"/>
          </a:p>
          <a:p>
            <a:pPr marL="457200" lvl="0" indent="-457200">
              <a:buFont typeface="+mj-lt"/>
              <a:buAutoNum type="arabicPeriod"/>
            </a:pPr>
            <a:r>
              <a:rPr lang="ar-SA" dirty="0" smtClean="0"/>
              <a:t>تجانس الأسئلة .</a:t>
            </a:r>
            <a:endParaRPr lang="en-US" dirty="0" smtClean="0"/>
          </a:p>
          <a:p>
            <a:pPr marL="457200" lvl="0" indent="-457200">
              <a:buFont typeface="+mj-lt"/>
              <a:buAutoNum type="arabicPeriod"/>
            </a:pPr>
            <a:r>
              <a:rPr lang="ar-SA" dirty="0" smtClean="0"/>
              <a:t>عدم مطالبة المستهدفين بكتابة أسمائهم لضمان الدقة في البيانات . </a:t>
            </a:r>
            <a:endParaRPr lang="en-US" dirty="0" smtClean="0"/>
          </a:p>
          <a:p>
            <a:pPr marL="457200" lvl="0" indent="-457200">
              <a:buFont typeface="+mj-lt"/>
              <a:buAutoNum type="arabicPeriod"/>
            </a:pPr>
            <a:r>
              <a:rPr lang="ar-SA" dirty="0" smtClean="0"/>
              <a:t>ألا تكون الأسئلة كثيرة حتى لا تصبح مملة.</a:t>
            </a:r>
          </a:p>
          <a:p>
            <a:pPr marL="457200" lvl="0" indent="-457200">
              <a:buFont typeface="+mj-lt"/>
              <a:buAutoNum type="arabicPeriod"/>
            </a:pPr>
            <a:endParaRPr lang="ar-SA" dirty="0" smtClean="0"/>
          </a:p>
          <a:p>
            <a:pPr marL="457200" indent="-457200">
              <a:buFont typeface="AGA Arabesque" pitchFamily="2" charset="2"/>
              <a:buChar char="C"/>
            </a:pPr>
            <a:r>
              <a:rPr lang="ar-SA" b="1" i="1" dirty="0" smtClean="0"/>
              <a:t>الأنشطة الهامة بعد الاستبيان:</a:t>
            </a:r>
          </a:p>
          <a:p>
            <a:pPr marL="457200" indent="-457200"/>
            <a:r>
              <a:rPr lang="ar-SA" b="1" i="1" dirty="0" smtClean="0"/>
              <a:t>استبعاد الاستبيانات المشكوك فيها</a:t>
            </a:r>
          </a:p>
          <a:p>
            <a:pPr marL="457200" indent="-457200"/>
            <a:r>
              <a:rPr lang="ar-SA" b="1" i="1" dirty="0" smtClean="0"/>
              <a:t>تحليل الاستبيانات</a:t>
            </a:r>
          </a:p>
          <a:p>
            <a:pPr marL="457200" indent="-457200"/>
            <a:endParaRPr lang="en-US" b="1" i="1" dirty="0" smtClean="0"/>
          </a:p>
          <a:p>
            <a:pPr marL="457200" lvl="0" indent="-457200">
              <a:buNone/>
            </a:pP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r>
              <a:rPr lang="ar-SA" dirty="0" smtClean="0">
                <a:solidFill>
                  <a:srgbClr val="FF0000"/>
                </a:solidFill>
              </a:rPr>
              <a:t>مميزات الاستبيان:</a:t>
            </a:r>
          </a:p>
          <a:p>
            <a:pPr marL="457200" indent="-457200">
              <a:buFont typeface="+mj-lt"/>
              <a:buAutoNum type="arabicPeriod"/>
            </a:pPr>
            <a:r>
              <a:rPr lang="ar-SA" dirty="0" smtClean="0"/>
              <a:t>الحصول على المعلومات من شريحة كبيرة من المستهدفين</a:t>
            </a:r>
          </a:p>
          <a:p>
            <a:pPr marL="457200" indent="-457200">
              <a:buFont typeface="+mj-lt"/>
              <a:buAutoNum type="arabicPeriod"/>
            </a:pPr>
            <a:r>
              <a:rPr lang="ar-SA" dirty="0" smtClean="0"/>
              <a:t>الحصول على المعلومات من </a:t>
            </a:r>
            <a:r>
              <a:rPr lang="ar-SA" dirty="0" err="1" smtClean="0"/>
              <a:t>اشخاص</a:t>
            </a:r>
            <a:r>
              <a:rPr lang="ar-SA" dirty="0" smtClean="0"/>
              <a:t> قد يكونون متباعدين جغرافيا</a:t>
            </a:r>
          </a:p>
          <a:p>
            <a:r>
              <a:rPr lang="ar-SA" dirty="0" smtClean="0">
                <a:solidFill>
                  <a:srgbClr val="FF0000"/>
                </a:solidFill>
              </a:rPr>
              <a:t>عيوب الاستبيان:</a:t>
            </a:r>
          </a:p>
          <a:p>
            <a:pPr marL="457200" indent="-457200">
              <a:buFont typeface="+mj-lt"/>
              <a:buAutoNum type="arabicPeriod"/>
            </a:pPr>
            <a:r>
              <a:rPr lang="ar-SA" dirty="0" smtClean="0"/>
              <a:t>عدم حرص بعض المستهدفين على </a:t>
            </a:r>
            <a:r>
              <a:rPr lang="ar-SA" dirty="0" err="1" smtClean="0"/>
              <a:t>اعطاء</a:t>
            </a:r>
            <a:r>
              <a:rPr lang="ar-SA" dirty="0" smtClean="0"/>
              <a:t> معلومة صحيحة</a:t>
            </a:r>
          </a:p>
          <a:p>
            <a:pPr marL="457200" indent="-457200">
              <a:buFont typeface="+mj-lt"/>
              <a:buAutoNum type="arabicPeriod"/>
            </a:pPr>
            <a:r>
              <a:rPr lang="ar-SA" dirty="0" smtClean="0"/>
              <a:t>الالتباس في فهم </a:t>
            </a:r>
            <a:r>
              <a:rPr lang="ar-SA" dirty="0" err="1" smtClean="0"/>
              <a:t>الاسئلة</a:t>
            </a:r>
            <a:endParaRPr lang="ar-SA" dirty="0" smtClean="0"/>
          </a:p>
          <a:p>
            <a:pPr marL="457200" indent="-457200">
              <a:buFont typeface="+mj-lt"/>
              <a:buAutoNum type="arabicPeriod"/>
            </a:pPr>
            <a:r>
              <a:rPr lang="ar-SA" dirty="0" smtClean="0"/>
              <a:t>عدم الجدية في استكمال الاستبيان</a:t>
            </a:r>
          </a:p>
          <a:p>
            <a:pPr marL="457200" indent="-457200">
              <a:buFont typeface="+mj-lt"/>
              <a:buAutoNum type="arabicPeriod"/>
            </a:pPr>
            <a:r>
              <a:rPr lang="ar-SA" dirty="0" smtClean="0"/>
              <a:t>عدم </a:t>
            </a:r>
            <a:r>
              <a:rPr lang="ar-SA" dirty="0" err="1" smtClean="0"/>
              <a:t>ارجاع</a:t>
            </a:r>
            <a:r>
              <a:rPr lang="ar-SA" dirty="0" smtClean="0"/>
              <a:t> بعض الاستبيانات</a:t>
            </a:r>
          </a:p>
          <a:p>
            <a:endParaRPr lang="ar-SA"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214290"/>
            <a:ext cx="7467600" cy="6259662"/>
          </a:xfrm>
        </p:spPr>
        <p:txBody>
          <a:bodyPr>
            <a:normAutofit lnSpcReduction="10000"/>
          </a:bodyPr>
          <a:lstStyle/>
          <a:p>
            <a:pPr>
              <a:buNone/>
            </a:pPr>
            <a:r>
              <a:rPr lang="ar-SA" b="1" u="sng" dirty="0" smtClean="0">
                <a:solidFill>
                  <a:srgbClr val="00B0F0"/>
                </a:solidFill>
              </a:rPr>
              <a:t>3. المراقبة:</a:t>
            </a:r>
            <a:endParaRPr lang="en-US" dirty="0" smtClean="0">
              <a:solidFill>
                <a:srgbClr val="00B0F0"/>
              </a:solidFill>
            </a:endParaRPr>
          </a:p>
          <a:p>
            <a:pPr>
              <a:buNone/>
            </a:pPr>
            <a:r>
              <a:rPr lang="ar-SA" dirty="0" smtClean="0"/>
              <a:t> يقصد المراقبة المباشرة أي التعرف بشكل ميداني على طبيعة العمل .</a:t>
            </a:r>
            <a:endParaRPr lang="en-US" dirty="0" smtClean="0"/>
          </a:p>
          <a:p>
            <a:pPr>
              <a:buNone/>
            </a:pPr>
            <a:r>
              <a:rPr lang="ar-SA" b="1" dirty="0" smtClean="0"/>
              <a:t>تمرين : يعاني أحد المصانع الذي يقوم بتصنيع الأقمشة من كساد في عملية الإنتاج ، والتقصير في تلبية الاحتياجات الخاصة بمحلات الأقمشة ، قرر محلل النظم قبل البدء بالتحليل ، النزول  في جولة ميدانية إلى المصنع وملاحظة العمل فيه دون التعريف بمهمته وبعد أخذ الأذن من صاحب المصنع .</a:t>
            </a:r>
            <a:endParaRPr lang="en-US" dirty="0" smtClean="0"/>
          </a:p>
          <a:p>
            <a:pPr>
              <a:buNone/>
            </a:pPr>
            <a:r>
              <a:rPr lang="ar-SA" b="1" dirty="0" smtClean="0"/>
              <a:t>المطلوب: حدد على ماذا سوف يركز محلل النظم ؟</a:t>
            </a:r>
            <a:endParaRPr lang="en-US" dirty="0" smtClean="0"/>
          </a:p>
          <a:p>
            <a:pPr>
              <a:buNone/>
            </a:pPr>
            <a:r>
              <a:rPr lang="ar-SA" b="1" dirty="0" smtClean="0"/>
              <a:t>الحل:</a:t>
            </a:r>
            <a:endParaRPr lang="en-US" dirty="0" smtClean="0"/>
          </a:p>
          <a:p>
            <a:pPr>
              <a:buNone/>
            </a:pPr>
            <a:r>
              <a:rPr lang="ar-SA" b="1" dirty="0" smtClean="0"/>
              <a:t> 	يجب على محلل النظم التركيز على التالي :</a:t>
            </a:r>
            <a:endParaRPr lang="en-US" dirty="0" smtClean="0"/>
          </a:p>
          <a:p>
            <a:r>
              <a:rPr lang="ar-SA" dirty="0" smtClean="0"/>
              <a:t>هل توجد آلات معطلة </a:t>
            </a:r>
            <a:endParaRPr lang="en-US" dirty="0" smtClean="0"/>
          </a:p>
          <a:p>
            <a:r>
              <a:rPr lang="ar-SA" dirty="0" smtClean="0"/>
              <a:t>هل تتعطل بعض الآلات بشكل مستمر خلال اليوم</a:t>
            </a:r>
            <a:endParaRPr lang="en-US" dirty="0" smtClean="0"/>
          </a:p>
          <a:p>
            <a:r>
              <a:rPr lang="ar-SA" dirty="0" smtClean="0"/>
              <a:t>هل ينشغل العمال عن العمل</a:t>
            </a:r>
            <a:endParaRPr lang="en-US" dirty="0" smtClean="0"/>
          </a:p>
          <a:p>
            <a:r>
              <a:rPr lang="ar-SA" dirty="0" smtClean="0"/>
              <a:t>هل توجد وظيفة مراقبة الجودة</a:t>
            </a:r>
            <a:endParaRPr lang="en-US" dirty="0" smtClean="0"/>
          </a:p>
          <a:p>
            <a:r>
              <a:rPr lang="ar-SA" dirty="0" smtClean="0"/>
              <a:t>أوقات وصول العمال وأوقات انصرافهم.</a:t>
            </a:r>
            <a:endParaRPr lang="en-US" dirty="0" smtClean="0"/>
          </a:p>
          <a:p>
            <a:endParaRPr lang="ar-SA"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357166"/>
            <a:ext cx="7467600" cy="6116786"/>
          </a:xfrm>
        </p:spPr>
        <p:txBody>
          <a:bodyPr/>
          <a:lstStyle/>
          <a:p>
            <a:pPr>
              <a:buNone/>
            </a:pPr>
            <a:r>
              <a:rPr lang="ar-SA" b="1" i="1" dirty="0" smtClean="0">
                <a:solidFill>
                  <a:srgbClr val="00B0F0"/>
                </a:solidFill>
              </a:rPr>
              <a:t>4. تحليل الوثائق:</a:t>
            </a:r>
            <a:endParaRPr lang="en-US" b="1" i="1" dirty="0" smtClean="0">
              <a:solidFill>
                <a:srgbClr val="00B0F0"/>
              </a:solidFill>
            </a:endParaRPr>
          </a:p>
          <a:p>
            <a:pPr>
              <a:buNone/>
            </a:pPr>
            <a:r>
              <a:rPr lang="ar-SA" dirty="0" smtClean="0"/>
              <a:t> يجب على محلل النظم أن يقوم بدراسـة وتحليل كافة وثائق المؤسسة مثل : تقارير الميزانية ، تقارير الإنشاء والخطط السابقة ، محاضر اجتماعات المدراء ، الجداول فواتير المبيعات والمشتريات ، الملفات وغيرها</a:t>
            </a:r>
            <a:endParaRPr lang="ar-S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500042"/>
            <a:ext cx="7467600" cy="5973910"/>
          </a:xfrm>
        </p:spPr>
        <p:txBody>
          <a:bodyPr/>
          <a:lstStyle/>
          <a:p>
            <a:pPr>
              <a:buNone/>
            </a:pPr>
            <a:r>
              <a:rPr lang="ar-SA" dirty="0" smtClean="0">
                <a:solidFill>
                  <a:srgbClr val="FF0000"/>
                </a:solidFill>
              </a:rPr>
              <a:t>طرق التحقق من صحة المعلومات:</a:t>
            </a:r>
          </a:p>
          <a:p>
            <a:pPr marL="457200" indent="-457200">
              <a:buFont typeface="+mj-lt"/>
              <a:buAutoNum type="arabicPeriod"/>
            </a:pPr>
            <a:r>
              <a:rPr lang="ar-SA" dirty="0" smtClean="0"/>
              <a:t>المحاضرة (عرض تقديمي)</a:t>
            </a:r>
          </a:p>
          <a:p>
            <a:pPr marL="457200" indent="-457200">
              <a:buFont typeface="+mj-lt"/>
              <a:buAutoNum type="arabicPeriod"/>
            </a:pPr>
            <a:r>
              <a:rPr lang="ar-SA" dirty="0" smtClean="0"/>
              <a:t>اجتماعات الفريق </a:t>
            </a:r>
          </a:p>
          <a:p>
            <a:pPr marL="457200" indent="-457200">
              <a:buFont typeface="+mj-lt"/>
              <a:buAutoNum type="arabicPeriod"/>
            </a:pPr>
            <a:r>
              <a:rPr lang="ar-SA" dirty="0" smtClean="0"/>
              <a:t>النماذج</a:t>
            </a:r>
          </a:p>
          <a:p>
            <a:pPr marL="457200" indent="-457200">
              <a:buNone/>
            </a:pPr>
            <a:endParaRPr lang="ar-SA" dirty="0" smtClean="0"/>
          </a:p>
          <a:p>
            <a:pPr marL="457200" indent="-457200">
              <a:buNone/>
            </a:pPr>
            <a:r>
              <a:rPr lang="ar-SA" b="1" dirty="0" smtClean="0">
                <a:solidFill>
                  <a:srgbClr val="00B0F0"/>
                </a:solidFill>
              </a:rPr>
              <a:t> المحاضرة (عرض تقديمي):</a:t>
            </a:r>
          </a:p>
          <a:p>
            <a:pPr marL="457200" indent="-457200">
              <a:buNone/>
            </a:pPr>
            <a:r>
              <a:rPr lang="ar-SA" dirty="0" smtClean="0"/>
              <a:t>هي محاضرة قصيرة يلجأ </a:t>
            </a:r>
            <a:r>
              <a:rPr lang="ar-SA" dirty="0" err="1" smtClean="0"/>
              <a:t>اليها</a:t>
            </a:r>
            <a:r>
              <a:rPr lang="ar-SA" dirty="0" smtClean="0"/>
              <a:t> محلل النظم في حال رغبته في عرض موضوع معين خاص بالنظام على المستخدمين ذوي العلاقة للتحقق من صحة المعلومات التي حصل عليها </a:t>
            </a:r>
            <a:r>
              <a:rPr lang="ar-SA" dirty="0" err="1" smtClean="0"/>
              <a:t>وللتاكد</a:t>
            </a:r>
            <a:r>
              <a:rPr lang="ar-SA" dirty="0" smtClean="0"/>
              <a:t> من </a:t>
            </a:r>
            <a:r>
              <a:rPr lang="ar-SA" dirty="0" err="1" smtClean="0"/>
              <a:t>ان</a:t>
            </a:r>
            <a:r>
              <a:rPr lang="ar-SA" dirty="0" smtClean="0"/>
              <a:t> هذا هو المطلوب</a:t>
            </a:r>
          </a:p>
          <a:p>
            <a:pPr marL="457200" indent="-457200">
              <a:buNone/>
            </a:pPr>
            <a:r>
              <a:rPr lang="ar-SA" dirty="0" smtClean="0"/>
              <a:t>ولعرض </a:t>
            </a:r>
            <a:r>
              <a:rPr lang="ar-SA" dirty="0" err="1" smtClean="0"/>
              <a:t>افكار</a:t>
            </a:r>
            <a:r>
              <a:rPr lang="ar-SA" dirty="0" smtClean="0"/>
              <a:t> جديدة لحل مشكلة أو تطوير وظيفة ويرغب في عرضها على المستخدمين ذوي العلاقة لأخذ رأيهم وموافقتهم </a:t>
            </a:r>
          </a:p>
          <a:p>
            <a:pPr marL="457200" indent="-457200">
              <a:buNone/>
            </a:pPr>
            <a:endParaRPr lang="ar-SA"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285728"/>
            <a:ext cx="7467600" cy="6188224"/>
          </a:xfrm>
        </p:spPr>
        <p:txBody>
          <a:bodyPr/>
          <a:lstStyle/>
          <a:p>
            <a:r>
              <a:rPr lang="ar-SA" b="1" dirty="0" smtClean="0">
                <a:solidFill>
                  <a:srgbClr val="00B0F0"/>
                </a:solidFill>
              </a:rPr>
              <a:t>الاستعداد قبل المحاضرة:</a:t>
            </a:r>
          </a:p>
          <a:p>
            <a:pPr marL="457200" indent="-457200">
              <a:buFont typeface="+mj-lt"/>
              <a:buAutoNum type="arabicPeriod"/>
            </a:pPr>
            <a:r>
              <a:rPr lang="ar-SA" dirty="0" err="1" smtClean="0"/>
              <a:t>الاعداد</a:t>
            </a:r>
            <a:r>
              <a:rPr lang="ar-SA" dirty="0" smtClean="0"/>
              <a:t> للمحاضرة وتحديد الهدف والتدريب الجيد على </a:t>
            </a:r>
            <a:r>
              <a:rPr lang="ar-SA" dirty="0" err="1" smtClean="0"/>
              <a:t>الالقاء</a:t>
            </a:r>
            <a:r>
              <a:rPr lang="ar-SA" dirty="0" smtClean="0"/>
              <a:t> وقياس الوقت</a:t>
            </a:r>
          </a:p>
          <a:p>
            <a:pPr marL="457200" indent="-457200">
              <a:buFont typeface="+mj-lt"/>
              <a:buAutoNum type="arabicPeriod"/>
            </a:pPr>
            <a:r>
              <a:rPr lang="ar-SA" dirty="0" err="1" smtClean="0"/>
              <a:t>الابلاغ</a:t>
            </a:r>
            <a:r>
              <a:rPr lang="ar-SA" dirty="0" smtClean="0"/>
              <a:t> عن موعد المحاضرة </a:t>
            </a:r>
            <a:r>
              <a:rPr lang="ar-SA" dirty="0" err="1" smtClean="0"/>
              <a:t>وارسال</a:t>
            </a:r>
            <a:r>
              <a:rPr lang="ar-SA" dirty="0" smtClean="0"/>
              <a:t> وثائق المحاضرة للمدعوين</a:t>
            </a:r>
          </a:p>
          <a:p>
            <a:pPr marL="457200" indent="-457200">
              <a:buFont typeface="+mj-lt"/>
              <a:buAutoNum type="arabicPeriod"/>
            </a:pPr>
            <a:r>
              <a:rPr lang="ar-SA" dirty="0" smtClean="0"/>
              <a:t>معرفة الحضور </a:t>
            </a:r>
            <a:r>
              <a:rPr lang="ar-SA" dirty="0" err="1" smtClean="0"/>
              <a:t>والتاكد</a:t>
            </a:r>
            <a:r>
              <a:rPr lang="ar-SA" dirty="0" smtClean="0"/>
              <a:t> من ملائمة المكان</a:t>
            </a:r>
          </a:p>
          <a:p>
            <a:pPr marL="457200" indent="-457200">
              <a:buFont typeface="+mj-lt"/>
              <a:buAutoNum type="arabicPeriod"/>
            </a:pPr>
            <a:r>
              <a:rPr lang="ar-SA" dirty="0" err="1" smtClean="0"/>
              <a:t>التاكد</a:t>
            </a:r>
            <a:r>
              <a:rPr lang="ar-SA" dirty="0" smtClean="0"/>
              <a:t> من توفر التقنيات لعرض المحاضرة  وان تكون شرائح العرض ملائمة .</a:t>
            </a:r>
          </a:p>
          <a:p>
            <a:r>
              <a:rPr lang="ar-SA" b="1" dirty="0" smtClean="0">
                <a:solidFill>
                  <a:srgbClr val="00B0F0"/>
                </a:solidFill>
              </a:rPr>
              <a:t>الاستعداد أثناء المحاضرة:</a:t>
            </a:r>
          </a:p>
          <a:p>
            <a:pPr>
              <a:buNone/>
            </a:pPr>
            <a:endParaRPr lang="ar-SA" b="1" dirty="0" smtClean="0">
              <a:solidFill>
                <a:srgbClr val="00B0F0"/>
              </a:solidFill>
            </a:endParaRPr>
          </a:p>
          <a:p>
            <a:pPr>
              <a:buNone/>
            </a:pPr>
            <a:endParaRPr lang="ar-SA" b="1" dirty="0" smtClean="0">
              <a:solidFill>
                <a:srgbClr val="00B0F0"/>
              </a:solidFill>
            </a:endParaRPr>
          </a:p>
          <a:p>
            <a:r>
              <a:rPr lang="ar-SA" b="1" dirty="0" err="1" smtClean="0">
                <a:solidFill>
                  <a:srgbClr val="00B0F0"/>
                </a:solidFill>
              </a:rPr>
              <a:t>اهم</a:t>
            </a:r>
            <a:r>
              <a:rPr lang="ar-SA" b="1" dirty="0" smtClean="0">
                <a:solidFill>
                  <a:srgbClr val="00B0F0"/>
                </a:solidFill>
              </a:rPr>
              <a:t> الأنشطة بعد المحاضرة:</a:t>
            </a:r>
          </a:p>
          <a:p>
            <a:pPr marL="457200" indent="-457200">
              <a:buFont typeface="+mj-lt"/>
              <a:buAutoNum type="arabicPeriod"/>
            </a:pPr>
            <a:r>
              <a:rPr lang="ar-SA" dirty="0" err="1" smtClean="0"/>
              <a:t>ثوثيق</a:t>
            </a:r>
            <a:r>
              <a:rPr lang="ar-SA" dirty="0" smtClean="0"/>
              <a:t> كافة المعلومات </a:t>
            </a:r>
          </a:p>
          <a:p>
            <a:pPr marL="457200" indent="-457200">
              <a:buFont typeface="+mj-lt"/>
              <a:buAutoNum type="arabicPeriod"/>
            </a:pPr>
            <a:r>
              <a:rPr lang="ar-SA" dirty="0" smtClean="0"/>
              <a:t>تحليل المعلومات</a:t>
            </a:r>
            <a:endParaRPr lang="ar-SA"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285728"/>
            <a:ext cx="7467600" cy="6188224"/>
          </a:xfrm>
        </p:spPr>
        <p:txBody>
          <a:bodyPr/>
          <a:lstStyle/>
          <a:p>
            <a:pPr>
              <a:buNone/>
            </a:pPr>
            <a:r>
              <a:rPr lang="ar-SA" b="1" dirty="0" smtClean="0">
                <a:solidFill>
                  <a:srgbClr val="00B0F0"/>
                </a:solidFill>
              </a:rPr>
              <a:t>اجتماعات الفريق:</a:t>
            </a:r>
          </a:p>
          <a:p>
            <a:pPr>
              <a:buNone/>
            </a:pPr>
            <a:r>
              <a:rPr lang="ar-SA" dirty="0" smtClean="0"/>
              <a:t>هي عبارة عن اجتماعات فريق العمل وتتم بشكل دوري لمتابعة عمل الفريق ومناقشته ورسم الخطط المستقبلية وقد يكون الاجتماع بين </a:t>
            </a:r>
            <a:r>
              <a:rPr lang="ar-SA" dirty="0" smtClean="0"/>
              <a:t>ف</a:t>
            </a:r>
            <a:r>
              <a:rPr lang="ar-SA" dirty="0" smtClean="0"/>
              <a:t>ريق </a:t>
            </a:r>
            <a:r>
              <a:rPr lang="ar-SA" dirty="0" smtClean="0"/>
              <a:t>العمل فقط </a:t>
            </a:r>
          </a:p>
          <a:p>
            <a:pPr>
              <a:buNone/>
            </a:pPr>
            <a:r>
              <a:rPr lang="ar-SA" dirty="0" err="1" smtClean="0"/>
              <a:t>او</a:t>
            </a:r>
            <a:r>
              <a:rPr lang="ar-SA" dirty="0" smtClean="0"/>
              <a:t> بين فريق العمل واحد\مجموعة من المستخدمين لمناقشة نقاط معينة غامضة لدى الفريق أو </a:t>
            </a:r>
            <a:r>
              <a:rPr lang="ar-SA" dirty="0" err="1" smtClean="0"/>
              <a:t>التاكد</a:t>
            </a:r>
            <a:r>
              <a:rPr lang="ar-SA" dirty="0" smtClean="0"/>
              <a:t> من نتائج معينة قبل عرضها .</a:t>
            </a:r>
          </a:p>
          <a:p>
            <a:pPr>
              <a:buNone/>
            </a:pPr>
            <a:endParaRPr lang="ar-SA" dirty="0" smtClean="0"/>
          </a:p>
          <a:p>
            <a:pPr>
              <a:buNone/>
            </a:pPr>
            <a:r>
              <a:rPr lang="ar-SA" b="1" dirty="0" smtClean="0">
                <a:solidFill>
                  <a:srgbClr val="00B0F0"/>
                </a:solidFill>
              </a:rPr>
              <a:t>النماذج </a:t>
            </a:r>
            <a:r>
              <a:rPr lang="ar-SA" b="1" dirty="0" err="1" smtClean="0">
                <a:solidFill>
                  <a:srgbClr val="00B0F0"/>
                </a:solidFill>
              </a:rPr>
              <a:t>الاولية</a:t>
            </a:r>
            <a:r>
              <a:rPr lang="ar-SA" b="1" dirty="0" smtClean="0">
                <a:solidFill>
                  <a:srgbClr val="00B0F0"/>
                </a:solidFill>
              </a:rPr>
              <a:t>:</a:t>
            </a:r>
          </a:p>
          <a:p>
            <a:pPr>
              <a:buNone/>
            </a:pPr>
            <a:r>
              <a:rPr lang="ar-SA" dirty="0" smtClean="0"/>
              <a:t>وهو النموذج </a:t>
            </a:r>
            <a:r>
              <a:rPr lang="ar-SA" dirty="0" err="1" smtClean="0"/>
              <a:t>الشبية</a:t>
            </a:r>
            <a:r>
              <a:rPr lang="ar-SA" dirty="0" smtClean="0"/>
              <a:t> بالنظام </a:t>
            </a:r>
            <a:r>
              <a:rPr lang="ar-SA" dirty="0" err="1" smtClean="0"/>
              <a:t>الاصلي</a:t>
            </a:r>
            <a:r>
              <a:rPr lang="ar-SA" dirty="0" smtClean="0"/>
              <a:t> ويتم عمله بتطبيقات سهلة وسريعة ويتم عرضة على المستخدم </a:t>
            </a:r>
            <a:r>
              <a:rPr lang="ar-SA" dirty="0" err="1" smtClean="0"/>
              <a:t>والتاكد</a:t>
            </a:r>
            <a:r>
              <a:rPr lang="ar-SA" dirty="0" smtClean="0"/>
              <a:t> منه قبل البدء بالنموذج </a:t>
            </a:r>
            <a:r>
              <a:rPr lang="ar-SA" dirty="0" err="1" smtClean="0"/>
              <a:t>الاصلي</a:t>
            </a:r>
            <a:endParaRPr lang="ar-SA"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654032"/>
          </a:xfrm>
        </p:spPr>
        <p:txBody>
          <a:bodyPr/>
          <a:lstStyle/>
          <a:p>
            <a:pPr algn="r">
              <a:buFont typeface="Wingdings" pitchFamily="2" charset="2"/>
              <a:buChar char="Ø"/>
            </a:pPr>
            <a:r>
              <a:rPr lang="ar-SA" b="1" dirty="0" smtClean="0">
                <a:solidFill>
                  <a:srgbClr val="00B050"/>
                </a:solidFill>
              </a:rPr>
              <a:t>مرحلة تعريف المشكلة ودراسة الجدوى</a:t>
            </a:r>
            <a:endParaRPr lang="ar-SA" b="1" dirty="0">
              <a:solidFill>
                <a:srgbClr val="00B050"/>
              </a:solidFill>
            </a:endParaRPr>
          </a:p>
        </p:txBody>
      </p:sp>
      <p:sp>
        <p:nvSpPr>
          <p:cNvPr id="3" name="عنصر نائب للمحتوى 2"/>
          <p:cNvSpPr>
            <a:spLocks noGrp="1"/>
          </p:cNvSpPr>
          <p:nvPr>
            <p:ph sz="quarter" idx="1"/>
          </p:nvPr>
        </p:nvSpPr>
        <p:spPr>
          <a:xfrm>
            <a:off x="457200" y="1000108"/>
            <a:ext cx="7467600" cy="5473844"/>
          </a:xfrm>
        </p:spPr>
        <p:txBody>
          <a:bodyPr/>
          <a:lstStyle/>
          <a:p>
            <a:r>
              <a:rPr lang="ar-SA" dirty="0" smtClean="0">
                <a:solidFill>
                  <a:srgbClr val="00B0F0"/>
                </a:solidFill>
              </a:rPr>
              <a:t>تعريف المشكلة :</a:t>
            </a:r>
          </a:p>
          <a:p>
            <a:pPr>
              <a:buNone/>
            </a:pPr>
            <a:r>
              <a:rPr lang="ar-SA" dirty="0" smtClean="0"/>
              <a:t>كلما كان التعريف صحيحا ودقيقا وواضح كان التحليل انجح </a:t>
            </a:r>
          </a:p>
          <a:p>
            <a:pPr>
              <a:buNone/>
            </a:pPr>
            <a:r>
              <a:rPr lang="ar-SA" dirty="0" smtClean="0"/>
              <a:t>ويمكننا تعريف المشكلة بأنها (وجود ظواهر سلبية مخالفة لما هو معتاد عليه في </a:t>
            </a:r>
            <a:r>
              <a:rPr lang="ar-SA" dirty="0" err="1" smtClean="0"/>
              <a:t>اجراء</a:t>
            </a:r>
            <a:r>
              <a:rPr lang="ar-SA" dirty="0" smtClean="0"/>
              <a:t> العمل أو </a:t>
            </a:r>
            <a:r>
              <a:rPr lang="ar-SA" dirty="0" err="1" smtClean="0"/>
              <a:t>الشعوربالرغبة</a:t>
            </a:r>
            <a:r>
              <a:rPr lang="ar-SA" dirty="0" smtClean="0"/>
              <a:t> في التطوير والتحديث والتنافس ودخول أسواق جديدة لتقديم الخدمة)</a:t>
            </a:r>
          </a:p>
          <a:p>
            <a:pPr>
              <a:buNone/>
            </a:pPr>
            <a:endParaRPr lang="ar-SA" dirty="0" smtClean="0"/>
          </a:p>
          <a:p>
            <a:r>
              <a:rPr lang="ar-SA" dirty="0" err="1" smtClean="0">
                <a:solidFill>
                  <a:srgbClr val="00B0F0"/>
                </a:solidFill>
              </a:rPr>
              <a:t>اسباب</a:t>
            </a:r>
            <a:r>
              <a:rPr lang="ar-SA" dirty="0" smtClean="0">
                <a:solidFill>
                  <a:srgbClr val="00B0F0"/>
                </a:solidFill>
              </a:rPr>
              <a:t> المشكلة :</a:t>
            </a:r>
          </a:p>
          <a:p>
            <a:pPr marL="457200" indent="-457200">
              <a:buFont typeface="+mj-lt"/>
              <a:buAutoNum type="arabicPeriod"/>
            </a:pPr>
            <a:r>
              <a:rPr lang="ar-SA" dirty="0" smtClean="0"/>
              <a:t>متطلبات جديدة </a:t>
            </a:r>
          </a:p>
          <a:p>
            <a:pPr marL="457200" indent="-457200">
              <a:buFont typeface="+mj-lt"/>
              <a:buAutoNum type="arabicPeriod"/>
            </a:pPr>
            <a:r>
              <a:rPr lang="ar-SA" dirty="0" err="1" smtClean="0"/>
              <a:t>ادخال</a:t>
            </a:r>
            <a:r>
              <a:rPr lang="ar-SA" dirty="0" smtClean="0"/>
              <a:t> تقنيات </a:t>
            </a:r>
            <a:r>
              <a:rPr lang="ar-SA" dirty="0" err="1" smtClean="0"/>
              <a:t>او</a:t>
            </a:r>
            <a:r>
              <a:rPr lang="ar-SA" dirty="0" smtClean="0"/>
              <a:t> </a:t>
            </a:r>
            <a:r>
              <a:rPr lang="ar-SA" dirty="0" err="1" smtClean="0"/>
              <a:t>افكار</a:t>
            </a:r>
            <a:r>
              <a:rPr lang="ar-SA" dirty="0" smtClean="0"/>
              <a:t> جديدة </a:t>
            </a:r>
          </a:p>
          <a:p>
            <a:pPr marL="457200" indent="-457200">
              <a:buFont typeface="+mj-lt"/>
              <a:buAutoNum type="arabicPeriod"/>
            </a:pPr>
            <a:r>
              <a:rPr lang="ar-SA" dirty="0" smtClean="0"/>
              <a:t>تطوير النظام </a:t>
            </a:r>
          </a:p>
          <a:p>
            <a:pPr marL="457200" indent="-457200">
              <a:buFont typeface="+mj-lt"/>
              <a:buAutoNum type="arabicPeriod"/>
            </a:pPr>
            <a:r>
              <a:rPr lang="ar-SA" dirty="0" smtClean="0"/>
              <a:t>عدم رضا المستخدمين عن النظام القائم</a:t>
            </a:r>
          </a:p>
          <a:p>
            <a:pPr marL="457200" indent="-457200">
              <a:buFont typeface="+mj-lt"/>
              <a:buAutoNum type="arabicPeriod"/>
            </a:pPr>
            <a:r>
              <a:rPr lang="ar-SA" dirty="0" smtClean="0"/>
              <a:t>شكاوي العملاء</a:t>
            </a:r>
            <a:endParaRPr lang="ar-SA"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428604"/>
            <a:ext cx="7467600" cy="6045348"/>
          </a:xfrm>
        </p:spPr>
        <p:txBody>
          <a:bodyPr>
            <a:normAutofit fontScale="92500" lnSpcReduction="10000"/>
          </a:bodyPr>
          <a:lstStyle/>
          <a:p>
            <a:r>
              <a:rPr lang="ar-SA" dirty="0" smtClean="0">
                <a:solidFill>
                  <a:srgbClr val="00B0F0"/>
                </a:solidFill>
              </a:rPr>
              <a:t>دراسة الجدوى:</a:t>
            </a:r>
          </a:p>
          <a:p>
            <a:pPr>
              <a:buNone/>
            </a:pPr>
            <a:r>
              <a:rPr lang="ar-SA" dirty="0" smtClean="0"/>
              <a:t>الغرض منها هو معرفة ما إذا كان النظام الجديد المراد إقامته سيكون مجديا أم لا ومعرفة </a:t>
            </a:r>
            <a:r>
              <a:rPr lang="ar-SA" dirty="0" err="1" smtClean="0"/>
              <a:t>امكانية</a:t>
            </a:r>
            <a:r>
              <a:rPr lang="ar-SA" dirty="0" smtClean="0"/>
              <a:t> إنشاء نظام معلومات حاسوبي جديد يحقق </a:t>
            </a:r>
            <a:r>
              <a:rPr lang="ar-SA" dirty="0" err="1" smtClean="0"/>
              <a:t>الاهداف</a:t>
            </a:r>
            <a:r>
              <a:rPr lang="ar-SA" dirty="0" smtClean="0"/>
              <a:t> التنظيمية المطلوبة في ظل القيود المالية والتقنية للمؤسسة .</a:t>
            </a:r>
          </a:p>
          <a:p>
            <a:pPr marL="457200" indent="-457200">
              <a:buFont typeface="+mj-lt"/>
              <a:buAutoNum type="arabic2Minus"/>
            </a:pPr>
            <a:r>
              <a:rPr lang="ar-SA" dirty="0" smtClean="0"/>
              <a:t>دراسة الجدوى الفنية التقنية ==تحديد التقنيات المطلوبة وتكلفتها</a:t>
            </a:r>
          </a:p>
          <a:p>
            <a:pPr marL="457200" indent="-457200">
              <a:buFont typeface="+mj-lt"/>
              <a:buAutoNum type="arabic2Minus"/>
            </a:pPr>
            <a:r>
              <a:rPr lang="ar-SA" dirty="0" smtClean="0"/>
              <a:t>دراسة الجدوى التنظيمية ==</a:t>
            </a:r>
            <a:r>
              <a:rPr lang="ar-SA" dirty="0" err="1" smtClean="0"/>
              <a:t>امكانية</a:t>
            </a:r>
            <a:r>
              <a:rPr lang="ar-SA" dirty="0" smtClean="0"/>
              <a:t> </a:t>
            </a:r>
            <a:r>
              <a:rPr lang="ar-SA" dirty="0" err="1" smtClean="0"/>
              <a:t>الموسسة</a:t>
            </a:r>
            <a:r>
              <a:rPr lang="ar-SA" dirty="0" smtClean="0"/>
              <a:t> التنظيمية </a:t>
            </a:r>
            <a:r>
              <a:rPr lang="ar-SA" dirty="0" err="1" smtClean="0"/>
              <a:t>والادارية</a:t>
            </a:r>
            <a:r>
              <a:rPr lang="ar-SA" dirty="0" smtClean="0"/>
              <a:t> لتنفيذ النظام الحاسوبي</a:t>
            </a:r>
          </a:p>
          <a:p>
            <a:pPr marL="457200" indent="-457200">
              <a:buFont typeface="+mj-lt"/>
              <a:buAutoNum type="arabic2Minus"/>
            </a:pPr>
            <a:r>
              <a:rPr lang="ar-SA" dirty="0" smtClean="0"/>
              <a:t>دراسة الجدوى الاقتصادية ==الموازنة بين الفائدة والتكاليف وذلك عن طريق تحليل الكلفة والعائد </a:t>
            </a:r>
          </a:p>
          <a:p>
            <a:pPr marL="457200" indent="-457200">
              <a:buNone/>
            </a:pPr>
            <a:r>
              <a:rPr lang="ar-SA" dirty="0" smtClean="0">
                <a:solidFill>
                  <a:srgbClr val="FF0000"/>
                </a:solidFill>
              </a:rPr>
              <a:t>تحديد الكلفة والعائد:</a:t>
            </a:r>
          </a:p>
          <a:p>
            <a:pPr marL="457200" indent="-457200">
              <a:buFont typeface="Wingdings" pitchFamily="2" charset="2"/>
              <a:buChar char="Ø"/>
            </a:pPr>
            <a:r>
              <a:rPr lang="ar-SA" dirty="0" smtClean="0">
                <a:solidFill>
                  <a:srgbClr val="FF0000"/>
                </a:solidFill>
              </a:rPr>
              <a:t>كلفة </a:t>
            </a:r>
            <a:r>
              <a:rPr lang="ar-SA" dirty="0" err="1" smtClean="0">
                <a:solidFill>
                  <a:srgbClr val="FF0000"/>
                </a:solidFill>
              </a:rPr>
              <a:t>اعداد</a:t>
            </a:r>
            <a:r>
              <a:rPr lang="ar-SA" dirty="0" smtClean="0">
                <a:solidFill>
                  <a:srgbClr val="FF0000"/>
                </a:solidFill>
              </a:rPr>
              <a:t> المكان والتجهيزات</a:t>
            </a:r>
          </a:p>
          <a:p>
            <a:pPr marL="457200" indent="-457200">
              <a:buFont typeface="Wingdings" pitchFamily="2" charset="2"/>
              <a:buChar char="Ø"/>
            </a:pPr>
            <a:r>
              <a:rPr lang="ar-SA" dirty="0" smtClean="0">
                <a:solidFill>
                  <a:srgbClr val="FF0000"/>
                </a:solidFill>
              </a:rPr>
              <a:t>كلفة البرمجيات وقواعد البيانات</a:t>
            </a:r>
          </a:p>
          <a:p>
            <a:pPr marL="457200" indent="-457200">
              <a:buFont typeface="Wingdings" pitchFamily="2" charset="2"/>
              <a:buChar char="Ø"/>
            </a:pPr>
            <a:r>
              <a:rPr lang="ar-SA" dirty="0" smtClean="0">
                <a:solidFill>
                  <a:srgbClr val="FF0000"/>
                </a:solidFill>
              </a:rPr>
              <a:t>كلفة </a:t>
            </a:r>
            <a:r>
              <a:rPr lang="ar-SA" dirty="0" err="1" smtClean="0">
                <a:solidFill>
                  <a:srgbClr val="FF0000"/>
                </a:solidFill>
              </a:rPr>
              <a:t>تنفيذالتقنيات</a:t>
            </a:r>
            <a:endParaRPr lang="ar-SA" dirty="0" smtClean="0">
              <a:solidFill>
                <a:srgbClr val="FF0000"/>
              </a:solidFill>
            </a:endParaRPr>
          </a:p>
          <a:p>
            <a:pPr marL="457200" indent="-457200">
              <a:buFont typeface="Wingdings" pitchFamily="2" charset="2"/>
              <a:buChar char="Ø"/>
            </a:pPr>
            <a:r>
              <a:rPr lang="ar-SA" dirty="0" smtClean="0">
                <a:solidFill>
                  <a:srgbClr val="FF0000"/>
                </a:solidFill>
              </a:rPr>
              <a:t>كلفة تدريب الموظفين للنظام الجديد</a:t>
            </a:r>
          </a:p>
          <a:p>
            <a:pPr marL="457200" indent="-457200">
              <a:buFont typeface="Wingdings" pitchFamily="2" charset="2"/>
              <a:buChar char="Ø"/>
            </a:pPr>
            <a:r>
              <a:rPr lang="ar-SA" dirty="0" smtClean="0">
                <a:solidFill>
                  <a:srgbClr val="FF0000"/>
                </a:solidFill>
              </a:rPr>
              <a:t>كلفة التحول من النظام القديم للنظام الجديد</a:t>
            </a:r>
          </a:p>
          <a:p>
            <a:pPr marL="457200" indent="-457200">
              <a:buFont typeface="Wingdings" pitchFamily="2" charset="2"/>
              <a:buChar char="Ø"/>
            </a:pPr>
            <a:r>
              <a:rPr lang="ar-SA" dirty="0" smtClean="0">
                <a:solidFill>
                  <a:srgbClr val="FF0000"/>
                </a:solidFill>
              </a:rPr>
              <a:t>أي تكاليف </a:t>
            </a:r>
            <a:r>
              <a:rPr lang="ar-SA" dirty="0" err="1" smtClean="0">
                <a:solidFill>
                  <a:srgbClr val="FF0000"/>
                </a:solidFill>
              </a:rPr>
              <a:t>اخرى</a:t>
            </a:r>
            <a:r>
              <a:rPr lang="ar-SA" dirty="0" smtClean="0">
                <a:solidFill>
                  <a:srgbClr val="FF0000"/>
                </a:solidFill>
              </a:rPr>
              <a:t> </a:t>
            </a:r>
          </a:p>
          <a:p>
            <a:pPr marL="457200" indent="-457200">
              <a:buNone/>
            </a:pP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332656"/>
            <a:ext cx="8229600" cy="5793507"/>
          </a:xfrm>
        </p:spPr>
        <p:txBody>
          <a:bodyPr/>
          <a:lstStyle/>
          <a:p>
            <a:r>
              <a:rPr lang="ar-SA" dirty="0" smtClean="0"/>
              <a:t>نظرية النظم </a:t>
            </a:r>
            <a:r>
              <a:rPr lang="en-US" dirty="0" smtClean="0"/>
              <a:t>(system theory)</a:t>
            </a:r>
            <a:r>
              <a:rPr lang="ar-SA" dirty="0" err="1" smtClean="0"/>
              <a:t>:</a:t>
            </a:r>
            <a:endParaRPr lang="ar-SA" dirty="0" smtClean="0"/>
          </a:p>
          <a:p>
            <a:r>
              <a:rPr lang="ar-SA" dirty="0" smtClean="0"/>
              <a:t>هي عبارة عن منهجية يمكن من خلالها معرفة طبيعة العلاقات والترابط بين الاجزاء والعناصر.</a:t>
            </a:r>
          </a:p>
          <a:p>
            <a:pPr>
              <a:buNone/>
            </a:pPr>
            <a:endParaRPr lang="ar-SA" dirty="0" smtClean="0"/>
          </a:p>
          <a:p>
            <a:pPr>
              <a:buNone/>
            </a:pPr>
            <a:endParaRPr lang="ar-SA" dirty="0" smtClean="0"/>
          </a:p>
          <a:p>
            <a:pPr>
              <a:buNone/>
            </a:pPr>
            <a:r>
              <a:rPr lang="ar-SA" dirty="0" smtClean="0"/>
              <a:t>وتحتوي على ثلاثة عناصر </a:t>
            </a:r>
            <a:r>
              <a:rPr lang="ar-SA" dirty="0" err="1" smtClean="0"/>
              <a:t>رئيسية:</a:t>
            </a:r>
            <a:endParaRPr lang="ar-SA" dirty="0" smtClean="0"/>
          </a:p>
          <a:p>
            <a:pPr marL="514350" indent="-514350">
              <a:buFont typeface="+mj-lt"/>
              <a:buAutoNum type="arabicPeriod"/>
            </a:pPr>
            <a:r>
              <a:rPr lang="ar-SA" dirty="0" smtClean="0"/>
              <a:t>تصميم النظام لتحقيق هدف معين </a:t>
            </a:r>
          </a:p>
          <a:p>
            <a:pPr marL="514350" indent="-514350">
              <a:buFont typeface="+mj-lt"/>
              <a:buAutoNum type="arabicPeriod"/>
            </a:pPr>
            <a:r>
              <a:rPr lang="ar-SA" dirty="0" smtClean="0"/>
              <a:t>وجود اجزاء او عناصر للنظام </a:t>
            </a:r>
          </a:p>
          <a:p>
            <a:pPr marL="514350" indent="-514350">
              <a:buFont typeface="+mj-lt"/>
              <a:buAutoNum type="arabicPeriod"/>
            </a:pPr>
            <a:r>
              <a:rPr lang="ar-SA" dirty="0" smtClean="0"/>
              <a:t>وجود علاقات تفاعلية بين اجزاء النظام </a:t>
            </a:r>
          </a:p>
          <a:p>
            <a:pPr marL="514350" indent="-514350">
              <a:buNone/>
            </a:pPr>
            <a:endParaRPr lang="ar-SA"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pPr>
              <a:buNone/>
            </a:pPr>
            <a:r>
              <a:rPr lang="ar-SA" dirty="0" smtClean="0"/>
              <a:t>القرارات المحتمل اتخاذها بعد دراسة الجدوى :</a:t>
            </a:r>
          </a:p>
          <a:p>
            <a:pPr>
              <a:buFont typeface="Wingdings" pitchFamily="2" charset="2"/>
              <a:buChar char="Ø"/>
            </a:pPr>
            <a:r>
              <a:rPr lang="ar-SA" dirty="0" smtClean="0"/>
              <a:t>لا توافق الجهة المعنية على دراسة الجدوى ويلغى الاتفاق على العمل</a:t>
            </a:r>
          </a:p>
          <a:p>
            <a:pPr>
              <a:buFont typeface="Wingdings" pitchFamily="2" charset="2"/>
              <a:buChar char="Ø"/>
            </a:pPr>
            <a:r>
              <a:rPr lang="ar-SA" dirty="0" smtClean="0"/>
              <a:t>توافق على دراسة الجدوى مع بعض التعديلات</a:t>
            </a:r>
          </a:p>
          <a:p>
            <a:pPr>
              <a:buFont typeface="Wingdings" pitchFamily="2" charset="2"/>
              <a:buChar char="Ø"/>
            </a:pPr>
            <a:r>
              <a:rPr lang="ar-SA" dirty="0" smtClean="0"/>
              <a:t>توافق على دراسة الجدوى </a:t>
            </a:r>
            <a:r>
              <a:rPr lang="ar-SA" smtClean="0"/>
              <a:t>موافقة كاملة </a:t>
            </a:r>
            <a:endParaRPr lang="ar-SA"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endParaRPr lang="ar-SA"/>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endParaRPr lang="ar-SA"/>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sz="quarter" idx="1"/>
          </p:nvPr>
        </p:nvSpPr>
        <p:spPr/>
        <p:txBody>
          <a:bodyPr/>
          <a:lstStyle/>
          <a:p>
            <a:endParaRPr lang="ar-S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sz="quarter" idx="1"/>
          </p:nvPr>
        </p:nvSpPr>
        <p:spPr>
          <a:xfrm>
            <a:off x="457200" y="404664"/>
            <a:ext cx="8229600" cy="5721499"/>
          </a:xfrm>
        </p:spPr>
        <p:txBody>
          <a:bodyPr>
            <a:normAutofit/>
          </a:bodyPr>
          <a:lstStyle/>
          <a:p>
            <a:r>
              <a:rPr lang="ar-SA" b="1" dirty="0"/>
              <a:t>مــثــال 1:</a:t>
            </a:r>
            <a:endParaRPr lang="en-US" dirty="0"/>
          </a:p>
          <a:p>
            <a:pPr>
              <a:buNone/>
            </a:pPr>
            <a:r>
              <a:rPr lang="ar-SA" dirty="0" smtClean="0"/>
              <a:t>السيارة </a:t>
            </a:r>
            <a:r>
              <a:rPr lang="ar-SA" dirty="0"/>
              <a:t>عبارة عن نظام عناصره </a:t>
            </a:r>
            <a:r>
              <a:rPr lang="ar-SA" dirty="0" err="1"/>
              <a:t>هي :</a:t>
            </a:r>
            <a:endParaRPr lang="en-US" dirty="0"/>
          </a:p>
          <a:p>
            <a:pPr marL="514350" lvl="0" indent="-514350">
              <a:buFont typeface="+mj-lt"/>
              <a:buAutoNum type="arabicPeriod"/>
            </a:pPr>
            <a:r>
              <a:rPr lang="ar-SA" dirty="0"/>
              <a:t>الهيكل.</a:t>
            </a:r>
            <a:endParaRPr lang="en-US" dirty="0"/>
          </a:p>
          <a:p>
            <a:pPr marL="514350" lvl="0" indent="-514350">
              <a:buFont typeface="+mj-lt"/>
              <a:buAutoNum type="arabicPeriod"/>
            </a:pPr>
            <a:r>
              <a:rPr lang="ar-SA" dirty="0"/>
              <a:t>الإطارات.</a:t>
            </a:r>
            <a:endParaRPr lang="en-US" dirty="0"/>
          </a:p>
          <a:p>
            <a:pPr marL="514350" lvl="0" indent="-514350">
              <a:buFont typeface="+mj-lt"/>
              <a:buAutoNum type="arabicPeriod"/>
            </a:pPr>
            <a:r>
              <a:rPr lang="ar-SA" dirty="0"/>
              <a:t>موتور</a:t>
            </a:r>
            <a:endParaRPr lang="en-US" dirty="0"/>
          </a:p>
          <a:p>
            <a:pPr>
              <a:buNone/>
            </a:pPr>
            <a:r>
              <a:rPr lang="ar-SA" dirty="0"/>
              <a:t> </a:t>
            </a:r>
            <a:r>
              <a:rPr lang="ar-SA" dirty="0" smtClean="0"/>
              <a:t>وهذه </a:t>
            </a:r>
            <a:r>
              <a:rPr lang="ar-SA" dirty="0"/>
              <a:t>العناصر مرتبطة فيما بينها بعلاقات فعند الضغط على البنزين </a:t>
            </a:r>
            <a:r>
              <a:rPr lang="ar-SA" dirty="0" err="1" smtClean="0"/>
              <a:t>تدورالعجلات</a:t>
            </a:r>
            <a:r>
              <a:rPr lang="ar-SA" dirty="0" smtClean="0"/>
              <a:t> </a:t>
            </a:r>
            <a:r>
              <a:rPr lang="ar-SA" dirty="0"/>
              <a:t>وعند الضغط على الفرامل تتوقف </a:t>
            </a:r>
            <a:r>
              <a:rPr lang="ar-SA" dirty="0" err="1"/>
              <a:t>العجلات.وهكذا..</a:t>
            </a:r>
            <a:r>
              <a:rPr lang="ar-SA" dirty="0"/>
              <a:t> </a:t>
            </a:r>
            <a:r>
              <a:rPr lang="ar-SA" dirty="0" err="1"/>
              <a:t>وهكذا .</a:t>
            </a:r>
            <a:endParaRPr lang="en-US" dirty="0"/>
          </a:p>
          <a:p>
            <a:pPr>
              <a:buNone/>
            </a:pPr>
            <a:r>
              <a:rPr lang="ar-SA" dirty="0"/>
              <a:t>وهذه السيارة لها حدود النظام الموجودة في بيئته وهي الطرقات والمواقف </a:t>
            </a:r>
            <a:r>
              <a:rPr lang="ar-SA" dirty="0" err="1"/>
              <a:t>و.الخ.</a:t>
            </a:r>
            <a:r>
              <a:rPr lang="ar-SA" dirty="0"/>
              <a:t> </a:t>
            </a:r>
            <a:r>
              <a:rPr lang="ar-SA" dirty="0" err="1"/>
              <a:t>.</a:t>
            </a:r>
            <a:endParaRPr lang="en-US" dirty="0"/>
          </a:p>
          <a:p>
            <a:r>
              <a:rPr lang="ar-SA" b="1" dirty="0"/>
              <a:t>مــثــال </a:t>
            </a:r>
            <a:r>
              <a:rPr lang="ar-SA" b="1" dirty="0" err="1"/>
              <a:t>2 :</a:t>
            </a:r>
            <a:r>
              <a:rPr lang="ar-SA" b="1" dirty="0"/>
              <a:t> </a:t>
            </a:r>
            <a:endParaRPr lang="en-US" dirty="0"/>
          </a:p>
          <a:p>
            <a:pPr>
              <a:buNone/>
            </a:pPr>
            <a:r>
              <a:rPr lang="ar-SA" dirty="0"/>
              <a:t>الحاسب الالكتروني عبارة عن نظام عناصره </a:t>
            </a:r>
            <a:r>
              <a:rPr lang="ar-SA" dirty="0" err="1"/>
              <a:t>هي :</a:t>
            </a:r>
            <a:endParaRPr lang="en-US" dirty="0"/>
          </a:p>
          <a:p>
            <a:pPr marL="457200" lvl="0" indent="-457200">
              <a:buFont typeface="+mj-lt"/>
              <a:buAutoNum type="arabicPeriod"/>
            </a:pPr>
            <a:r>
              <a:rPr lang="ar-SA" dirty="0"/>
              <a:t>كيان مادي </a:t>
            </a:r>
            <a:r>
              <a:rPr lang="en-US" dirty="0"/>
              <a:t>Hardware</a:t>
            </a:r>
            <a:r>
              <a:rPr lang="ar-SA" dirty="0" err="1"/>
              <a:t>.</a:t>
            </a:r>
            <a:endParaRPr lang="en-US" dirty="0"/>
          </a:p>
          <a:p>
            <a:pPr marL="457200" lvl="0" indent="-457200">
              <a:buFont typeface="+mj-lt"/>
              <a:buAutoNum type="arabicPeriod"/>
            </a:pPr>
            <a:r>
              <a:rPr lang="ar-SA" dirty="0"/>
              <a:t>كيان برمجي </a:t>
            </a:r>
            <a:r>
              <a:rPr lang="en-US" dirty="0"/>
              <a:t>Software.</a:t>
            </a:r>
          </a:p>
          <a:p>
            <a:pPr marL="457200" lvl="0" indent="-457200">
              <a:buFont typeface="+mj-lt"/>
              <a:buAutoNum type="arabicPeriod"/>
            </a:pPr>
            <a:r>
              <a:rPr lang="ar-SA" dirty="0"/>
              <a:t>الإنسان </a:t>
            </a:r>
            <a:r>
              <a:rPr lang="en-US" dirty="0"/>
              <a:t>Human</a:t>
            </a:r>
            <a:r>
              <a:rPr lang="ar-SA" dirty="0" err="1"/>
              <a:t>.</a:t>
            </a:r>
            <a:endParaRPr lang="en-US" dirty="0"/>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lstStyle/>
          <a:p>
            <a:endParaRPr lang="ar-SA" dirty="0"/>
          </a:p>
        </p:txBody>
      </p:sp>
      <p:sp>
        <p:nvSpPr>
          <p:cNvPr id="3" name="عنصر نائب للمحتوى 2"/>
          <p:cNvSpPr>
            <a:spLocks noGrp="1"/>
          </p:cNvSpPr>
          <p:nvPr>
            <p:ph sz="quarter" idx="1"/>
          </p:nvPr>
        </p:nvSpPr>
        <p:spPr/>
        <p:txBody>
          <a:bodyPr/>
          <a:lstStyle/>
          <a:p>
            <a:pPr>
              <a:buNone/>
            </a:pPr>
            <a:endParaRPr lang="ar-SA" dirty="0"/>
          </a:p>
        </p:txBody>
      </p:sp>
      <p:pic>
        <p:nvPicPr>
          <p:cNvPr id="1026" name="Picture 2"/>
          <p:cNvPicPr>
            <a:picLocks noChangeAspect="1" noChangeArrowheads="1"/>
          </p:cNvPicPr>
          <p:nvPr/>
        </p:nvPicPr>
        <p:blipFill>
          <a:blip r:embed="rId2" cstate="print"/>
          <a:srcRect/>
          <a:stretch>
            <a:fillRect/>
          </a:stretch>
        </p:blipFill>
        <p:spPr bwMode="auto">
          <a:xfrm>
            <a:off x="827584" y="620688"/>
            <a:ext cx="7737913" cy="518457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b="1" i="1" dirty="0" smtClean="0"/>
              <a:t>النموذج العام للنظام </a:t>
            </a:r>
            <a:r>
              <a:rPr lang="en-US" b="1" i="1" dirty="0" smtClean="0"/>
              <a:t/>
            </a:r>
            <a:br>
              <a:rPr lang="en-US" b="1" i="1" dirty="0" smtClean="0"/>
            </a:br>
            <a:endParaRPr lang="ar-SA" dirty="0"/>
          </a:p>
        </p:txBody>
      </p:sp>
      <p:sp>
        <p:nvSpPr>
          <p:cNvPr id="3" name="عنصر نائب للمحتوى 2"/>
          <p:cNvSpPr>
            <a:spLocks noGrp="1"/>
          </p:cNvSpPr>
          <p:nvPr>
            <p:ph sz="quarter" idx="1"/>
          </p:nvPr>
        </p:nvSpPr>
        <p:spPr>
          <a:xfrm>
            <a:off x="457200" y="980728"/>
            <a:ext cx="7467600" cy="5493224"/>
          </a:xfrm>
        </p:spPr>
        <p:txBody>
          <a:bodyPr/>
          <a:lstStyle/>
          <a:p>
            <a:pPr>
              <a:buNone/>
            </a:pPr>
            <a:r>
              <a:rPr lang="ar-SA" b="1" dirty="0" smtClean="0"/>
              <a:t>النموذج العام للنظام في أبسط صورة يتكون </a:t>
            </a:r>
            <a:r>
              <a:rPr lang="ar-SA" b="1" dirty="0" err="1" smtClean="0"/>
              <a:t>من :</a:t>
            </a:r>
            <a:r>
              <a:rPr lang="ar-SA" b="1" dirty="0" smtClean="0"/>
              <a:t> </a:t>
            </a:r>
            <a:endParaRPr lang="en-US" dirty="0" smtClean="0"/>
          </a:p>
          <a:p>
            <a:pPr lvl="0"/>
            <a:r>
              <a:rPr lang="ar-SA" dirty="0" err="1" smtClean="0"/>
              <a:t>المدخلات</a:t>
            </a:r>
            <a:r>
              <a:rPr lang="ar-SA" dirty="0" smtClean="0"/>
              <a:t> </a:t>
            </a:r>
            <a:r>
              <a:rPr lang="en-US" dirty="0" smtClean="0"/>
              <a:t>Input</a:t>
            </a:r>
          </a:p>
          <a:p>
            <a:pPr lvl="0"/>
            <a:r>
              <a:rPr lang="ar-SA" dirty="0" smtClean="0"/>
              <a:t>النشاط والتشغيل </a:t>
            </a:r>
            <a:r>
              <a:rPr lang="en-US" dirty="0" smtClean="0"/>
              <a:t>Activity or Processing</a:t>
            </a:r>
          </a:p>
          <a:p>
            <a:pPr lvl="0"/>
            <a:r>
              <a:rPr lang="ar-SA" dirty="0" smtClean="0"/>
              <a:t>المخرجات </a:t>
            </a:r>
            <a:r>
              <a:rPr lang="en-US" dirty="0" smtClean="0"/>
              <a:t>Out puts</a:t>
            </a:r>
          </a:p>
          <a:p>
            <a:pPr>
              <a:buNone/>
            </a:pPr>
            <a:r>
              <a:rPr lang="ar-SA" b="1" dirty="0" smtClean="0"/>
              <a:t>كما في </a:t>
            </a:r>
            <a:r>
              <a:rPr lang="ar-SA" b="1" dirty="0" err="1" smtClean="0"/>
              <a:t>الشكل :</a:t>
            </a:r>
            <a:r>
              <a:rPr lang="ar-SA" b="1" dirty="0" smtClean="0"/>
              <a:t> </a:t>
            </a:r>
          </a:p>
          <a:p>
            <a:pPr>
              <a:buNone/>
            </a:pPr>
            <a:endParaRPr lang="ar-SA" b="1" dirty="0" smtClean="0"/>
          </a:p>
          <a:p>
            <a:pPr>
              <a:buNone/>
            </a:pPr>
            <a:endParaRPr lang="ar-SA" dirty="0"/>
          </a:p>
        </p:txBody>
      </p:sp>
      <p:pic>
        <p:nvPicPr>
          <p:cNvPr id="2051" name="Picture 3"/>
          <p:cNvPicPr>
            <a:picLocks noChangeAspect="1" noChangeArrowheads="1"/>
          </p:cNvPicPr>
          <p:nvPr/>
        </p:nvPicPr>
        <p:blipFill>
          <a:blip r:embed="rId2" cstate="print"/>
          <a:srcRect/>
          <a:stretch>
            <a:fillRect/>
          </a:stretch>
        </p:blipFill>
        <p:spPr bwMode="auto">
          <a:xfrm>
            <a:off x="899592" y="3140968"/>
            <a:ext cx="6627862" cy="333639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831</TotalTime>
  <Words>3644</Words>
  <Application>Microsoft Office PowerPoint</Application>
  <PresentationFormat>عرض على الشاشة (3:4)‏</PresentationFormat>
  <Paragraphs>551</Paragraphs>
  <Slides>63</Slides>
  <Notes>0</Notes>
  <HiddenSlides>0</HiddenSlides>
  <MMClips>0</MMClips>
  <ScaleCrop>false</ScaleCrop>
  <HeadingPairs>
    <vt:vector size="4" baseType="variant">
      <vt:variant>
        <vt:lpstr>سمة</vt:lpstr>
      </vt:variant>
      <vt:variant>
        <vt:i4>1</vt:i4>
      </vt:variant>
      <vt:variant>
        <vt:lpstr>عناوين الشرائح</vt:lpstr>
      </vt:variant>
      <vt:variant>
        <vt:i4>63</vt:i4>
      </vt:variant>
    </vt:vector>
  </HeadingPairs>
  <TitlesOfParts>
    <vt:vector size="64" baseType="lpstr">
      <vt:lpstr>مشربية</vt:lpstr>
      <vt:lpstr>تحليل وتصميم نظم المعلومات</vt:lpstr>
      <vt:lpstr>الاحتياج لنظم المعلومات الحاسوبية</vt:lpstr>
      <vt:lpstr>لماذا ندرس مادة تحليل النظام : </vt:lpstr>
      <vt:lpstr>الشريحة 4</vt:lpstr>
      <vt:lpstr>مفهوم النظام </vt:lpstr>
      <vt:lpstr>الشريحة 6</vt:lpstr>
      <vt:lpstr>الشريحة 7</vt:lpstr>
      <vt:lpstr>الشريحة 8</vt:lpstr>
      <vt:lpstr>النموذج العام للنظام  </vt:lpstr>
      <vt:lpstr> الخصائص العامة للنظام :  أن نقص أحدى هذه الخصائص يعيق عمل النظام عن الوصول إلى الأداء الأمثل ، أما نقص أغلبها فهو حتماً يؤدي إلى فشل النظام </vt:lpstr>
      <vt:lpstr>الشريحة 11</vt:lpstr>
      <vt:lpstr>الشريحة 12</vt:lpstr>
      <vt:lpstr>تصنيف النظام : </vt:lpstr>
      <vt:lpstr>الشريحة 14</vt:lpstr>
      <vt:lpstr>الشريحة 15</vt:lpstr>
      <vt:lpstr>2</vt:lpstr>
      <vt:lpstr>الفصل الثاني : المعلومات</vt:lpstr>
      <vt:lpstr>المعلومات  Information </vt:lpstr>
      <vt:lpstr>خصائص المعلومات الجيدة : </vt:lpstr>
      <vt:lpstr>الشريحة 20</vt:lpstr>
      <vt:lpstr>الشريحة 21</vt:lpstr>
      <vt:lpstr> مصادر المعلومات </vt:lpstr>
      <vt:lpstr> أهمية المعلومات : </vt:lpstr>
      <vt:lpstr> أشكال المعلومات </vt:lpstr>
      <vt:lpstr>الفصل الثالث:نظم المعلومات الحاسوبية  </vt:lpstr>
      <vt:lpstr>الشريحة 26</vt:lpstr>
      <vt:lpstr>مراحل تطوير نظم المعلومات الحاسوبية  </vt:lpstr>
      <vt:lpstr>الشريحة 28</vt:lpstr>
      <vt:lpstr>الفصل الرابع:محلل ومصمم نظم المعلومات الحاسوبية</vt:lpstr>
      <vt:lpstr>الشريحة 30</vt:lpstr>
      <vt:lpstr>الشريحة 31</vt:lpstr>
      <vt:lpstr>الفصل الخامس :اساليب ومنهجيات تطوير نظم المعلومات الحاسوبية</vt:lpstr>
      <vt:lpstr>دورة حياة تطوير النظم ((system development life cycle </vt:lpstr>
      <vt:lpstr>مراحل دورة حياة تطوير النظم ((system development life cycle </vt:lpstr>
      <vt:lpstr>اسلوب التطوير التدريجي- على مراحل (staged development)</vt:lpstr>
      <vt:lpstr>اسلوب التطوير المعتمد على فريق العمل</vt:lpstr>
      <vt:lpstr>اسلوب النمذجة الاولية ((prototyping</vt:lpstr>
      <vt:lpstr>اسلوب النمذجة الاولية ((prototyping</vt:lpstr>
      <vt:lpstr>الشريحة 39</vt:lpstr>
      <vt:lpstr>عوامل اختيار الاسلوب المناسب</vt:lpstr>
      <vt:lpstr>تصنيف منهجيات التطوير</vt:lpstr>
      <vt:lpstr>ادوات ادارة المشاريع: هناك مجموعة من الادوات التي تستخدم في وصف انشطة المشاريع بشكل تخطيطي او شبكي يوضح الترتيب الزمني للا نشطة وفترة تنفيذها مما يسهل عملية رقابة تنفيذ المشروع </vt:lpstr>
      <vt:lpstr>الشريحة 43</vt:lpstr>
      <vt:lpstr>الفصل السادس:دورة حياة تطوير النظم ((system development life cycle </vt:lpstr>
      <vt:lpstr>الشريحة 45</vt:lpstr>
      <vt:lpstr>الشريحة 46</vt:lpstr>
      <vt:lpstr>الشريحة 47</vt:lpstr>
      <vt:lpstr>الشريحة 48</vt:lpstr>
      <vt:lpstr>الشريحة 49</vt:lpstr>
      <vt:lpstr>الشريحة 50</vt:lpstr>
      <vt:lpstr>الشريحة 51</vt:lpstr>
      <vt:lpstr>الشريحة 52</vt:lpstr>
      <vt:lpstr>الشريحة 53</vt:lpstr>
      <vt:lpstr>الشريحة 54</vt:lpstr>
      <vt:lpstr>الشريحة 55</vt:lpstr>
      <vt:lpstr>الشريحة 56</vt:lpstr>
      <vt:lpstr>الشريحة 57</vt:lpstr>
      <vt:lpstr>مرحلة تعريف المشكلة ودراسة الجدوى</vt:lpstr>
      <vt:lpstr>الشريحة 59</vt:lpstr>
      <vt:lpstr>الشريحة 60</vt:lpstr>
      <vt:lpstr>الشريحة 61</vt:lpstr>
      <vt:lpstr>الشريحة 62</vt:lpstr>
      <vt:lpstr>الشريحة 63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تحليل وتصميم نظم المعلومات</dc:title>
  <dc:creator>win7</dc:creator>
  <cp:lastModifiedBy>Acer</cp:lastModifiedBy>
  <cp:revision>440</cp:revision>
  <dcterms:created xsi:type="dcterms:W3CDTF">2013-02-01T21:53:54Z</dcterms:created>
  <dcterms:modified xsi:type="dcterms:W3CDTF">2013-02-21T15:44:05Z</dcterms:modified>
</cp:coreProperties>
</file>