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4" r:id="rId9"/>
    <p:sldId id="261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7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S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67A3225-5D3A-46A4-94E1-5AC32D5A4135}" type="datetimeFigureOut">
              <a:rPr lang="ar-SA" smtClean="0"/>
              <a:pPr/>
              <a:t>06/06/34</a:t>
            </a:fld>
            <a:endParaRPr lang="ar-S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SharePoint designer 2007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شريط المعلومات:</a:t>
            </a:r>
          </a:p>
          <a:p>
            <a:pPr>
              <a:buNone/>
            </a:pPr>
            <a:r>
              <a:rPr lang="ar-SA" sz="2400" dirty="0" smtClean="0">
                <a:solidFill>
                  <a:schemeClr val="tx1"/>
                </a:solidFill>
              </a:rPr>
              <a:t>  يحتوي شريط المعلومات على معلومات كتقدير مدة تنزيل الصفحة من من خادم الويب, حجم الصفحة, و اخطاء الشيفرة</a:t>
            </a:r>
            <a:endParaRPr lang="ar-SA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dirty="0" smtClean="0"/>
              <a:t>إنشاء موقع جديد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من القائمة </a:t>
            </a:r>
            <a:r>
              <a:rPr lang="en-US" dirty="0" smtClean="0"/>
              <a:t>File </a:t>
            </a:r>
            <a:r>
              <a:rPr lang="ar-SA" dirty="0" smtClean="0"/>
              <a:t>ملف  </a:t>
            </a:r>
            <a:r>
              <a:rPr lang="en-US" dirty="0" smtClean="0"/>
              <a:t>new </a:t>
            </a:r>
            <a:r>
              <a:rPr lang="ar-SA" dirty="0" smtClean="0"/>
              <a:t>جديد موقع ويب </a:t>
            </a:r>
            <a:r>
              <a:rPr lang="en-US" dirty="0" smtClean="0"/>
              <a:t>web site</a:t>
            </a:r>
          </a:p>
          <a:p>
            <a:endParaRPr lang="ar-SA" dirty="0"/>
          </a:p>
        </p:txBody>
      </p:sp>
      <p:pic>
        <p:nvPicPr>
          <p:cNvPr id="4" name="Picture 3" descr="sh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2209800"/>
            <a:ext cx="6781800" cy="438211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dirty="0" smtClean="0"/>
              <a:t>إنشاء صفحات انترنت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من القائمة </a:t>
            </a:r>
            <a:r>
              <a:rPr lang="en-US" dirty="0" smtClean="0"/>
              <a:t>file </a:t>
            </a:r>
            <a:r>
              <a:rPr lang="ar-SA" dirty="0" smtClean="0"/>
              <a:t>ملف  </a:t>
            </a:r>
            <a:r>
              <a:rPr lang="en-US" dirty="0" smtClean="0"/>
              <a:t>new</a:t>
            </a:r>
            <a:r>
              <a:rPr lang="ar-SA" dirty="0" smtClean="0"/>
              <a:t>جديد  </a:t>
            </a:r>
            <a:r>
              <a:rPr lang="en-US" dirty="0" smtClean="0"/>
              <a:t>page </a:t>
            </a:r>
            <a:r>
              <a:rPr lang="ar-SA" dirty="0" smtClean="0"/>
              <a:t>صفحة</a:t>
            </a:r>
          </a:p>
          <a:p>
            <a:endParaRPr lang="ar-SA" dirty="0" smtClean="0"/>
          </a:p>
          <a:p>
            <a:endParaRPr lang="ar-SA" dirty="0"/>
          </a:p>
        </p:txBody>
      </p:sp>
      <p:pic>
        <p:nvPicPr>
          <p:cNvPr id="6" name="Picture 5" descr="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2209800"/>
            <a:ext cx="7620000" cy="44196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dirty="0" smtClean="0"/>
              <a:t>استكشاف صفحة ويب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عند فتح صفحة يزودنا شيربوينت ديزاينر 2007 بالمعاينات الثلاث التالية:</a:t>
            </a:r>
          </a:p>
          <a:p>
            <a:pPr lvl="1"/>
            <a:r>
              <a:rPr lang="ar-SA" dirty="0" smtClean="0"/>
              <a:t>معاينة التصميم </a:t>
            </a:r>
            <a:r>
              <a:rPr lang="en-US" dirty="0" smtClean="0"/>
              <a:t>(design view)</a:t>
            </a:r>
            <a:r>
              <a:rPr lang="ar-SA" dirty="0" smtClean="0"/>
              <a:t>:تعرض الصفحة كما ستظهر في المتصفح</a:t>
            </a:r>
          </a:p>
          <a:p>
            <a:pPr lvl="1"/>
            <a:r>
              <a:rPr lang="ar-SA" dirty="0" smtClean="0"/>
              <a:t>معاينة الشيفرة</a:t>
            </a:r>
            <a:r>
              <a:rPr lang="en-US" dirty="0" smtClean="0"/>
              <a:t>(code view)</a:t>
            </a:r>
            <a:r>
              <a:rPr lang="ar-SA" dirty="0" smtClean="0"/>
              <a:t>:تعرض وسوم </a:t>
            </a:r>
            <a:r>
              <a:rPr lang="en-US" dirty="0" smtClean="0"/>
              <a:t>HTML </a:t>
            </a:r>
            <a:endParaRPr lang="ar-SA" dirty="0" smtClean="0"/>
          </a:p>
          <a:p>
            <a:pPr lvl="1"/>
            <a:r>
              <a:rPr lang="ar-SA" dirty="0" smtClean="0"/>
              <a:t>معاينة التقسيم</a:t>
            </a:r>
            <a:r>
              <a:rPr lang="en-US" dirty="0" smtClean="0"/>
              <a:t>(split view)</a:t>
            </a:r>
            <a:r>
              <a:rPr lang="ar-SA" dirty="0" smtClean="0"/>
              <a:t>:تعرض إطار المستند أفقيا وتعرض معاينة الشيفرة في الأعلى ومعاينة التصميم في الأسفل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إدراج الصور في برنامج </a:t>
            </a:r>
            <a:r>
              <a:rPr lang="en-US" dirty="0" smtClean="0"/>
              <a:t>SharePoint designer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تصمم صفحات انترنت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15700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تحويل الصورة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عند إدراج صورة في صفحة وكانت ليست </a:t>
            </a:r>
            <a:r>
              <a:rPr lang="en-US" dirty="0" smtClean="0"/>
              <a:t>GIF </a:t>
            </a:r>
            <a:r>
              <a:rPr lang="ar-SA" dirty="0" smtClean="0"/>
              <a:t>أو </a:t>
            </a:r>
            <a:r>
              <a:rPr lang="en-US" dirty="0" smtClean="0"/>
              <a:t>JPEG </a:t>
            </a:r>
            <a:r>
              <a:rPr lang="ar-SA" dirty="0" smtClean="0"/>
              <a:t> يحول شيربوينت ديزاينر الملف الى تنسيق </a:t>
            </a:r>
            <a:r>
              <a:rPr lang="en-US" dirty="0" smtClean="0"/>
              <a:t>GIF </a:t>
            </a:r>
            <a:r>
              <a:rPr lang="ar-SA" dirty="0" smtClean="0"/>
              <a:t>أو </a:t>
            </a:r>
            <a:r>
              <a:rPr lang="en-US" dirty="0" smtClean="0"/>
              <a:t>JPEG </a:t>
            </a:r>
            <a:r>
              <a:rPr lang="ar-SA" dirty="0" smtClean="0"/>
              <a:t>بشكل تلقائي بناء على عدد الألوان في الصورة الأصلية </a:t>
            </a:r>
          </a:p>
          <a:p>
            <a:r>
              <a:rPr lang="ar-SA" dirty="0" smtClean="0"/>
              <a:t>بعد إدراج صورة يمكنك تغيير حجمها في شيربوينت ديزاينير بتغيير خصائصها في مربع الحوار </a:t>
            </a:r>
            <a:r>
              <a:rPr lang="en-US" dirty="0" smtClean="0"/>
              <a:t>Picture Properties </a:t>
            </a:r>
            <a:r>
              <a:rPr lang="ar-SA" dirty="0" smtClean="0"/>
              <a:t>(خصائص الصورة)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96348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مصغر تلقائي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dirty="0" smtClean="0"/>
              <a:t>يمكن إبلاغ شيربوينت ديزاينير بإنشاء إصدار صغير عن الصورة يسمى مصغر </a:t>
            </a:r>
            <a:r>
              <a:rPr lang="en-US" dirty="0" smtClean="0"/>
              <a:t>(Thumbnail) </a:t>
            </a:r>
            <a:r>
              <a:rPr lang="ar-SA" dirty="0" smtClean="0"/>
              <a:t>وربطة بالصوة ذات الحجم الكامل الذي يمثلها  بنقر الصورة باليمين واختيار الأمر </a:t>
            </a:r>
            <a:r>
              <a:rPr lang="en-US" dirty="0" smtClean="0"/>
              <a:t>(Auto Thumbnail) </a:t>
            </a:r>
            <a:r>
              <a:rPr lang="ar-SA" dirty="0" smtClean="0"/>
              <a:t>مصغر تلقائي </a:t>
            </a:r>
          </a:p>
          <a:p>
            <a:r>
              <a:rPr lang="ar-SA" dirty="0" smtClean="0"/>
              <a:t>يجب أن تحجم الصورة قبل إدراجها في الصفحات لأنك عندما تحجم الصورة باستعمال سمات وسم </a:t>
            </a:r>
            <a:r>
              <a:rPr lang="en-US" dirty="0" smtClean="0"/>
              <a:t>HTML </a:t>
            </a:r>
            <a:r>
              <a:rPr lang="ar-SA" dirty="0" smtClean="0"/>
              <a:t> يتم تنزيل الصورة الاصلية إلى كمبيوتر المستخدم رغم أن المستعرض يعرض الصورة بحجم أصغر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59651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خطوات إدراج صورة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83880" cy="4800600"/>
          </a:xfrm>
        </p:spPr>
        <p:txBody>
          <a:bodyPr>
            <a:normAutofit/>
          </a:bodyPr>
          <a:lstStyle/>
          <a:p>
            <a:r>
              <a:rPr lang="ar-SA" sz="2400" dirty="0" smtClean="0"/>
              <a:t>من القائمة </a:t>
            </a:r>
            <a:r>
              <a:rPr lang="en-US" sz="2400" dirty="0" smtClean="0"/>
              <a:t>Insert </a:t>
            </a:r>
            <a:r>
              <a:rPr lang="ar-SA" sz="2400" dirty="0" smtClean="0"/>
              <a:t>(إدراج) قومي بإختيار الخيار </a:t>
            </a:r>
            <a:r>
              <a:rPr lang="en-US" sz="2400" dirty="0" smtClean="0"/>
              <a:t>Picture </a:t>
            </a:r>
            <a:r>
              <a:rPr lang="ar-SA" sz="2400" dirty="0" smtClean="0"/>
              <a:t>(صورة) ثم بعد ذلك اختاري المكان الذي تريدين إدراج الصوة منه </a:t>
            </a:r>
          </a:p>
          <a:p>
            <a:pPr lvl="1"/>
            <a:r>
              <a:rPr lang="ar-SA" sz="2000" dirty="0" smtClean="0"/>
              <a:t> من ملف </a:t>
            </a:r>
            <a:r>
              <a:rPr lang="en-US" sz="2000" dirty="0" smtClean="0"/>
              <a:t>(From File)</a:t>
            </a:r>
          </a:p>
          <a:p>
            <a:pPr lvl="1"/>
            <a:r>
              <a:rPr lang="ar-SA" sz="2000" dirty="0" smtClean="0"/>
              <a:t>من لقطة فنية </a:t>
            </a:r>
            <a:r>
              <a:rPr lang="en-US" sz="2000" dirty="0" smtClean="0"/>
              <a:t>(Clip Art)</a:t>
            </a:r>
            <a:endParaRPr lang="ar-SA" sz="2000" dirty="0" smtClean="0"/>
          </a:p>
          <a:p>
            <a:pPr lvl="1"/>
            <a:r>
              <a:rPr lang="ar-SA" sz="2000" dirty="0" smtClean="0"/>
              <a:t>من السكانر أو الكاميرا </a:t>
            </a:r>
            <a:r>
              <a:rPr lang="en-US" sz="2000" dirty="0" smtClean="0"/>
              <a:t>(From scanner or camera)</a:t>
            </a:r>
          </a:p>
          <a:p>
            <a:r>
              <a:rPr lang="ar-SA" sz="2400" dirty="0" smtClean="0"/>
              <a:t>سيظهر مربع حوار </a:t>
            </a:r>
            <a:r>
              <a:rPr lang="en-US" sz="2400" dirty="0" smtClean="0"/>
              <a:t>Accessibilities Properties </a:t>
            </a:r>
            <a:r>
              <a:rPr lang="ar-SA" sz="2400" dirty="0" smtClean="0"/>
              <a:t>(خصائص سهولة التشغيل) في المربع </a:t>
            </a:r>
            <a:r>
              <a:rPr lang="en-US" sz="2400" dirty="0" smtClean="0"/>
              <a:t>Alternate Text </a:t>
            </a:r>
            <a:r>
              <a:rPr lang="ar-SA" sz="2400" dirty="0" smtClean="0"/>
              <a:t>(النص البديل) نقوم بكتابة النص الذي سيظهر إذا لم يتم تحميل الصورة أو كان المستخدمون غير قادرين على رؤية الصور ثم اضعط على موافق </a:t>
            </a:r>
          </a:p>
          <a:p>
            <a:r>
              <a:rPr lang="ar-SA" sz="2400" dirty="0" smtClean="0"/>
              <a:t>تدرج الصورة في الصفحة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53951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تغيير خصائص الصورة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400" dirty="0" smtClean="0"/>
              <a:t>انقري على الصورة التي ادرجتها وعلى منتقي الوسم السريع انقري السهم على يمين الوسم </a:t>
            </a:r>
            <a:r>
              <a:rPr lang="en-US" sz="2400" dirty="0" smtClean="0"/>
              <a:t>&lt;</a:t>
            </a:r>
            <a:r>
              <a:rPr lang="en-US" sz="2400" dirty="0" err="1" smtClean="0"/>
              <a:t>img</a:t>
            </a:r>
            <a:r>
              <a:rPr lang="en-US" sz="2400" dirty="0" smtClean="0"/>
              <a:t>&gt;</a:t>
            </a:r>
            <a:r>
              <a:rPr lang="ar-SA" sz="2400" dirty="0" smtClean="0"/>
              <a:t> البرتقالي ثم انقري </a:t>
            </a:r>
            <a:r>
              <a:rPr lang="en-US" sz="2400" dirty="0" smtClean="0"/>
              <a:t>Tag Properties </a:t>
            </a:r>
            <a:r>
              <a:rPr lang="ar-SA" sz="2400" dirty="0" smtClean="0"/>
              <a:t>(خصائص الوسم) </a:t>
            </a:r>
          </a:p>
          <a:p>
            <a:endParaRPr lang="ar-SA" sz="2400" dirty="0" smtClean="0"/>
          </a:p>
          <a:p>
            <a:endParaRPr lang="ar-SA" sz="2400" dirty="0" smtClean="0"/>
          </a:p>
          <a:p>
            <a:r>
              <a:rPr lang="ar-SA" sz="2400" dirty="0" smtClean="0"/>
              <a:t>يظهر مربع حوار </a:t>
            </a:r>
            <a:r>
              <a:rPr lang="en-US" sz="2400" dirty="0" smtClean="0"/>
              <a:t>Picture Properties </a:t>
            </a:r>
            <a:r>
              <a:rPr lang="ar-SA" sz="2400" dirty="0" smtClean="0"/>
              <a:t>(خصائص الصورة) وتكون علامة التبويب </a:t>
            </a:r>
            <a:r>
              <a:rPr lang="en-US" sz="2400" dirty="0" smtClean="0"/>
              <a:t>General </a:t>
            </a:r>
            <a:r>
              <a:rPr lang="ar-SA" sz="2400" dirty="0" smtClean="0"/>
              <a:t>عام نشطة </a:t>
            </a:r>
          </a:p>
          <a:p>
            <a:r>
              <a:rPr lang="ar-SA" sz="2400" dirty="0" smtClean="0"/>
              <a:t>انقري علامة التبويب </a:t>
            </a:r>
            <a:r>
              <a:rPr lang="en-US" sz="2400" dirty="0" err="1" smtClean="0"/>
              <a:t>Apperance</a:t>
            </a:r>
            <a:r>
              <a:rPr lang="ar-SA" sz="2400" dirty="0" smtClean="0"/>
              <a:t> المظهر في مربع النص </a:t>
            </a:r>
            <a:r>
              <a:rPr lang="en-US" sz="2400" dirty="0" smtClean="0"/>
              <a:t>Width </a:t>
            </a:r>
            <a:r>
              <a:rPr lang="ar-SA" sz="2400" dirty="0" smtClean="0"/>
              <a:t>يمكنك تغيير العرض وفي مربع النص </a:t>
            </a:r>
            <a:r>
              <a:rPr lang="en-US" sz="2400" dirty="0" smtClean="0"/>
              <a:t>Height </a:t>
            </a:r>
            <a:r>
              <a:rPr lang="ar-SA" sz="2400" dirty="0" smtClean="0"/>
              <a:t> يمكنك تغيير الارتفاع ثم اضغطي على موافق </a:t>
            </a:r>
            <a:endParaRPr lang="ar-SA" sz="2400" dirty="0"/>
          </a:p>
        </p:txBody>
      </p:sp>
      <p:pic>
        <p:nvPicPr>
          <p:cNvPr id="8" name="Picture 7" descr="I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33800" y="2971800"/>
            <a:ext cx="2338480" cy="496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723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إدراج ارتباطات تشعبية 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لإدراج ارتباط تشعبي قومي بتظليل النص المراد جعلة كإرتباط تشعبي و اختاري القائمة </a:t>
            </a:r>
            <a:r>
              <a:rPr lang="en-US" dirty="0" smtClean="0"/>
              <a:t>Insert </a:t>
            </a:r>
            <a:r>
              <a:rPr lang="ar-SA" dirty="0" smtClean="0"/>
              <a:t>(إدراج) ثم إرتبط تشعبي </a:t>
            </a:r>
            <a:r>
              <a:rPr lang="en-US" dirty="0" smtClean="0"/>
              <a:t>Hyperlink</a:t>
            </a:r>
            <a:r>
              <a:rPr lang="ar-SA" dirty="0" smtClean="0"/>
              <a:t> </a:t>
            </a:r>
          </a:p>
          <a:p>
            <a:r>
              <a:rPr lang="ar-SA" dirty="0" smtClean="0"/>
              <a:t>يوجد عدد من الخيارات لعمل الارتبط التشعبي </a:t>
            </a:r>
          </a:p>
          <a:p>
            <a:pPr lvl="1"/>
            <a:r>
              <a:rPr lang="ar-SA" dirty="0" smtClean="0"/>
              <a:t>كتابة العنوان</a:t>
            </a:r>
          </a:p>
          <a:p>
            <a:pPr lvl="1"/>
            <a:r>
              <a:rPr lang="ar-SA" dirty="0" smtClean="0"/>
              <a:t>الاختيار من قائمة العناوين المفتوحة قريبا</a:t>
            </a:r>
          </a:p>
          <a:p>
            <a:pPr lvl="1"/>
            <a:r>
              <a:rPr lang="ar-SA" dirty="0" smtClean="0"/>
              <a:t>الاستعراض لمكان في نفس الصفحة</a:t>
            </a:r>
          </a:p>
          <a:p>
            <a:r>
              <a:rPr lang="ar-SA" dirty="0" smtClean="0"/>
              <a:t>عند وضع المؤشر على الارتباط سوف يظهر في شريط الحالة العنوان المرتبط بالارتباط التشعبي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24457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مساحة عمل البرنامج</a:t>
            </a:r>
            <a:endParaRPr lang="ar-SA" dirty="0"/>
          </a:p>
        </p:txBody>
      </p:sp>
      <p:pic>
        <p:nvPicPr>
          <p:cNvPr id="6" name="Content Placeholder 5" descr="Untitled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219200"/>
            <a:ext cx="8229600" cy="5334000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إدراج علامة مرجعية </a:t>
            </a:r>
            <a:r>
              <a:rPr lang="en-US" dirty="0" smtClean="0"/>
              <a:t>(Bookmark)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العلامة المرجعية هي ارتباط لجزء معين في نفس الصفحة بدلا من صفحة أخرى</a:t>
            </a:r>
          </a:p>
          <a:p>
            <a:r>
              <a:rPr lang="ar-SA" dirty="0" smtClean="0"/>
              <a:t>لإدراج علامة مرجعية من القائمة ادراج </a:t>
            </a:r>
            <a:r>
              <a:rPr lang="en-US" dirty="0" smtClean="0"/>
              <a:t>(Insert) </a:t>
            </a:r>
            <a:r>
              <a:rPr lang="ar-SA" dirty="0" smtClean="0"/>
              <a:t> ثم علامة مرجعية </a:t>
            </a:r>
            <a:r>
              <a:rPr lang="en-US" dirty="0" smtClean="0"/>
              <a:t>(Bookmark)</a:t>
            </a:r>
            <a:endParaRPr lang="ar-SA" dirty="0" smtClean="0"/>
          </a:p>
          <a:p>
            <a:r>
              <a:rPr lang="ar-SA" dirty="0" smtClean="0"/>
              <a:t>قومي بكتابة إسم العلامة المرجعية ثم موافق</a:t>
            </a:r>
          </a:p>
          <a:p>
            <a:r>
              <a:rPr lang="ar-SA" dirty="0" smtClean="0"/>
              <a:t>الأن عند ادراج ارتباط تشعبي قومي بإختيار </a:t>
            </a:r>
            <a:r>
              <a:rPr lang="en-US" dirty="0" smtClean="0"/>
              <a:t>place in this document </a:t>
            </a:r>
            <a:r>
              <a:rPr lang="ar-SA" dirty="0" smtClean="0"/>
              <a:t>مكان في هذا المستند </a:t>
            </a:r>
          </a:p>
          <a:p>
            <a:r>
              <a:rPr lang="ar-SA" dirty="0" smtClean="0"/>
              <a:t>واختاري العلامة المرجعية التي قمتي بإنشاءها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08953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إنشاء ارتباط تشعبي لإيميل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نختار من القائمة </a:t>
            </a:r>
            <a:r>
              <a:rPr lang="en-US" dirty="0" smtClean="0"/>
              <a:t>link to </a:t>
            </a:r>
            <a:r>
              <a:rPr lang="ar-SA" dirty="0" smtClean="0"/>
              <a:t> (ربط بـ) عنوان بريد إلكتروني ثم نكتب النص اللذي سيظهر في خانة </a:t>
            </a:r>
            <a:r>
              <a:rPr lang="en-US" dirty="0" smtClean="0"/>
              <a:t>Text to display </a:t>
            </a:r>
            <a:r>
              <a:rPr lang="ar-SA" dirty="0" smtClean="0"/>
              <a:t> ونكتب عنوان البريد الالكتروني في خانة </a:t>
            </a:r>
            <a:r>
              <a:rPr lang="en-US" dirty="0" smtClean="0"/>
              <a:t>E-mail Address</a:t>
            </a:r>
            <a:r>
              <a:rPr lang="ar-SA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15908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إدراج تلميحات الشاشة </a:t>
            </a:r>
            <a:r>
              <a:rPr lang="en-US" dirty="0" smtClean="0"/>
              <a:t>(Screen Tips)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dirty="0" smtClean="0"/>
              <a:t>تلميحات الشاشة مفيدة لأنها تزود معلومات عندما يشير المستخدمون إلى الارتباطات التشعبية</a:t>
            </a:r>
          </a:p>
          <a:p>
            <a:r>
              <a:rPr lang="ar-SA" dirty="0" smtClean="0"/>
              <a:t>من مربع حوار ادراج ارتباط تشعبي </a:t>
            </a:r>
            <a:r>
              <a:rPr lang="en-US" dirty="0" smtClean="0"/>
              <a:t>(insert hyperlink)  </a:t>
            </a:r>
            <a:r>
              <a:rPr lang="ar-SA" dirty="0" smtClean="0"/>
              <a:t>انقري على تلميح الشاشة </a:t>
            </a:r>
            <a:r>
              <a:rPr lang="en-US" dirty="0" smtClean="0"/>
              <a:t>(Screen Tips) </a:t>
            </a:r>
          </a:p>
          <a:p>
            <a:r>
              <a:rPr lang="ar-SA" dirty="0" smtClean="0"/>
              <a:t>سيظهر مربع الحوار </a:t>
            </a:r>
            <a:r>
              <a:rPr lang="en-US" dirty="0" smtClean="0"/>
              <a:t>set hyperlink </a:t>
            </a:r>
            <a:r>
              <a:rPr lang="en-US" dirty="0" err="1" smtClean="0"/>
              <a:t>screenTip</a:t>
            </a:r>
            <a:r>
              <a:rPr lang="ar-SA" dirty="0" smtClean="0"/>
              <a:t> ضبط تلميح شاشة الارتباط التشعبي في مربع النص</a:t>
            </a:r>
            <a:r>
              <a:rPr lang="en-US" dirty="0" err="1" smtClean="0"/>
              <a:t>screenTip</a:t>
            </a:r>
            <a:r>
              <a:rPr lang="en-US" dirty="0" smtClean="0"/>
              <a:t>   </a:t>
            </a:r>
            <a:r>
              <a:rPr lang="ar-SA" dirty="0" smtClean="0"/>
              <a:t>اكتبي النص المراد وضعة كتلميح ثم موافق</a:t>
            </a:r>
          </a:p>
          <a:p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1566201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إدراج مكونات الوب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إضافة مكون وب يافطة هذا المكون يجعل النص يسير أفقيا على الشاشة </a:t>
            </a:r>
          </a:p>
          <a:p>
            <a:r>
              <a:rPr lang="ar-SA" dirty="0" smtClean="0"/>
              <a:t>من القائمة ادراج </a:t>
            </a:r>
            <a:r>
              <a:rPr lang="en-US" dirty="0" smtClean="0"/>
              <a:t>(Insert) </a:t>
            </a:r>
            <a:r>
              <a:rPr lang="ar-SA" dirty="0" smtClean="0"/>
              <a:t> ثم </a:t>
            </a:r>
            <a:r>
              <a:rPr lang="en-US" dirty="0" smtClean="0"/>
              <a:t>web component </a:t>
            </a:r>
            <a:r>
              <a:rPr lang="ar-SA" dirty="0" smtClean="0"/>
              <a:t>مكونات الويب تحت نوع المكون </a:t>
            </a:r>
            <a:r>
              <a:rPr lang="en-US" dirty="0" smtClean="0"/>
              <a:t>Component type </a:t>
            </a:r>
            <a:r>
              <a:rPr lang="ar-SA" dirty="0" smtClean="0"/>
              <a:t>نختار </a:t>
            </a:r>
            <a:r>
              <a:rPr lang="en-US" dirty="0" smtClean="0"/>
              <a:t>Dynamic effect </a:t>
            </a:r>
            <a:r>
              <a:rPr lang="ar-SA" dirty="0" smtClean="0"/>
              <a:t>تأثير ديناميكي وتحت إختيار التاثير </a:t>
            </a:r>
            <a:r>
              <a:rPr lang="en-US" dirty="0" smtClean="0"/>
              <a:t>(choose an effect) </a:t>
            </a:r>
            <a:r>
              <a:rPr lang="ar-SA" dirty="0" smtClean="0"/>
              <a:t>نختار </a:t>
            </a:r>
            <a:r>
              <a:rPr lang="en-US" dirty="0" smtClean="0"/>
              <a:t>marquee </a:t>
            </a:r>
            <a:r>
              <a:rPr lang="ar-SA" dirty="0" smtClean="0"/>
              <a:t>ثم إنهاء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18861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إدراج الجداول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تصميم صفحات الانترنت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800231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إنشاء الجداول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من القائمة جدول </a:t>
            </a:r>
            <a:r>
              <a:rPr lang="en-US" dirty="0" smtClean="0"/>
              <a:t>(Table) </a:t>
            </a:r>
            <a:r>
              <a:rPr lang="ar-SA" dirty="0" smtClean="0"/>
              <a:t> ثم ادراج جدول </a:t>
            </a:r>
            <a:r>
              <a:rPr lang="en-US" dirty="0" smtClean="0"/>
              <a:t>( insert Table) </a:t>
            </a:r>
            <a:r>
              <a:rPr lang="ar-SA" dirty="0" smtClean="0"/>
              <a:t>سيظهر مربع حوار خصائص الجدول تحت القسم الحجم </a:t>
            </a:r>
            <a:r>
              <a:rPr lang="en-US" dirty="0" smtClean="0"/>
              <a:t>Size </a:t>
            </a:r>
            <a:r>
              <a:rPr lang="ar-SA" dirty="0" smtClean="0"/>
              <a:t> اختاري عدد الصفوف والأعمدة </a:t>
            </a:r>
            <a:endParaRPr lang="en-US" dirty="0" smtClean="0"/>
          </a:p>
          <a:p>
            <a:pPr marL="0" indent="0">
              <a:buNone/>
            </a:pPr>
            <a:endParaRPr lang="ar-SA" dirty="0" smtClean="0"/>
          </a:p>
          <a:p>
            <a:r>
              <a:rPr lang="ar-SA" dirty="0" smtClean="0"/>
              <a:t>يمكن ادراج جدول من شريط الأدوات الشائع من زر إدراج جدول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939194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تنسيق الجدول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SA" sz="2400" dirty="0" smtClean="0"/>
              <a:t>يمكن فتح مربع حوار خصائص الجدول </a:t>
            </a:r>
            <a:r>
              <a:rPr lang="en-US" sz="2400" dirty="0" smtClean="0"/>
              <a:t>(Table  Properties) </a:t>
            </a:r>
            <a:r>
              <a:rPr lang="ar-SA" sz="2400" dirty="0" smtClean="0"/>
              <a:t>بطريقتين: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2000" dirty="0" smtClean="0"/>
              <a:t>وضع المؤشر على الجدول ومن القائمة نختار </a:t>
            </a:r>
            <a:r>
              <a:rPr lang="en-US" sz="2000" dirty="0" smtClean="0"/>
              <a:t>Table </a:t>
            </a:r>
            <a:r>
              <a:rPr lang="ar-SA" sz="2000" dirty="0" smtClean="0"/>
              <a:t>(جدول) ثم </a:t>
            </a:r>
            <a:r>
              <a:rPr lang="en-US" sz="2000" dirty="0" smtClean="0"/>
              <a:t>Table Properties </a:t>
            </a:r>
            <a:r>
              <a:rPr lang="ar-SA" sz="2000" dirty="0" smtClean="0"/>
              <a:t>(خصائص جدول) ثم </a:t>
            </a:r>
            <a:r>
              <a:rPr lang="en-US" sz="2000" dirty="0" smtClean="0"/>
              <a:t> )Table</a:t>
            </a:r>
            <a:r>
              <a:rPr lang="ar-SA" sz="2000" dirty="0" smtClean="0"/>
              <a:t>جدول</a:t>
            </a:r>
            <a:r>
              <a:rPr lang="en-US" sz="2000" dirty="0" smtClean="0"/>
              <a:t>(</a:t>
            </a:r>
            <a:endParaRPr lang="ar-SA" sz="2000" dirty="0" smtClean="0"/>
          </a:p>
          <a:p>
            <a:pPr lvl="1">
              <a:lnSpc>
                <a:spcPct val="160000"/>
              </a:lnSpc>
              <a:buFont typeface="Wingdings" pitchFamily="2" charset="2"/>
              <a:buChar char="§"/>
            </a:pPr>
            <a:r>
              <a:rPr lang="ar-SA" sz="2000" dirty="0" smtClean="0"/>
              <a:t>وضع المؤشر على الجدول ومن ثم الضغط بالزر الأيمن</a:t>
            </a:r>
            <a:r>
              <a:rPr lang="en-US" sz="2000" dirty="0" smtClean="0"/>
              <a:t> </a:t>
            </a:r>
            <a:r>
              <a:rPr lang="ar-SA" sz="2000" dirty="0" smtClean="0"/>
              <a:t> ومن القائمة المنسدلة نختار خصائص الجدول</a:t>
            </a:r>
          </a:p>
          <a:p>
            <a:r>
              <a:rPr lang="ar-SA" sz="2400" dirty="0" smtClean="0"/>
              <a:t>مربع حوار خصائص الجدول ينقسم الى عدة أقسام </a:t>
            </a:r>
            <a:r>
              <a:rPr lang="en-US" sz="2400" dirty="0" smtClean="0"/>
              <a:t>Layout tools </a:t>
            </a:r>
            <a:r>
              <a:rPr lang="ar-SA" sz="2400" dirty="0" smtClean="0"/>
              <a:t>(أدوات التصميم), </a:t>
            </a:r>
            <a:r>
              <a:rPr lang="en-US" sz="2400" dirty="0" smtClean="0"/>
              <a:t>Size </a:t>
            </a:r>
            <a:r>
              <a:rPr lang="ar-SA" sz="2400" dirty="0" smtClean="0"/>
              <a:t>(الحجم), </a:t>
            </a:r>
            <a:r>
              <a:rPr lang="en-US" sz="2400" dirty="0" smtClean="0"/>
              <a:t>Layout </a:t>
            </a:r>
            <a:r>
              <a:rPr lang="ar-SA" sz="2400" dirty="0" smtClean="0"/>
              <a:t>(التصميم), </a:t>
            </a:r>
            <a:r>
              <a:rPr lang="en-US" sz="2400" dirty="0" smtClean="0"/>
              <a:t>Border </a:t>
            </a:r>
            <a:r>
              <a:rPr lang="ar-SA" sz="2400" dirty="0" smtClean="0"/>
              <a:t>(الحدود) , الخلفية </a:t>
            </a:r>
            <a:r>
              <a:rPr lang="en-US" sz="2400" dirty="0" smtClean="0"/>
              <a:t>)Background), 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28251340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183880" cy="5102352"/>
          </a:xfrm>
        </p:spPr>
        <p:txBody>
          <a:bodyPr>
            <a:normAutofit fontScale="92500" lnSpcReduction="10000"/>
          </a:bodyPr>
          <a:lstStyle/>
          <a:p>
            <a:r>
              <a:rPr lang="ar-SA" dirty="0" smtClean="0"/>
              <a:t>قسم التصميم  </a:t>
            </a:r>
            <a:r>
              <a:rPr lang="en-US" i="1" dirty="0" smtClean="0"/>
              <a:t>(Layout  Section)</a:t>
            </a:r>
            <a:r>
              <a:rPr lang="ar-SA" i="1" dirty="0" smtClean="0"/>
              <a:t> </a:t>
            </a:r>
            <a:r>
              <a:rPr lang="ar-SA" dirty="0" smtClean="0"/>
              <a:t>يحتوي على:</a:t>
            </a:r>
          </a:p>
          <a:p>
            <a:pPr marL="0" indent="0">
              <a:buNone/>
            </a:pPr>
            <a:endParaRPr lang="ar-SA" dirty="0" smtClean="0"/>
          </a:p>
          <a:p>
            <a:pPr lvl="1"/>
            <a:r>
              <a:rPr lang="en-US" b="1" dirty="0" smtClean="0"/>
              <a:t>Alignment</a:t>
            </a:r>
            <a:r>
              <a:rPr lang="en-US" dirty="0" smtClean="0"/>
              <a:t> </a:t>
            </a:r>
            <a:r>
              <a:rPr lang="ar-SA" dirty="0" smtClean="0"/>
              <a:t> </a:t>
            </a:r>
          </a:p>
          <a:p>
            <a:pPr marL="822960" lvl="3" indent="0">
              <a:buNone/>
            </a:pPr>
            <a:r>
              <a:rPr lang="ar-SA" dirty="0" smtClean="0"/>
              <a:t> (المحاذاة) محاذاة الجدول في الصفحة لليمين أو اليسار </a:t>
            </a:r>
            <a:r>
              <a:rPr lang="ar-SA" dirty="0"/>
              <a:t>أ</a:t>
            </a:r>
            <a:r>
              <a:rPr lang="ar-SA" dirty="0" smtClean="0"/>
              <a:t>و الوسط </a:t>
            </a:r>
          </a:p>
          <a:p>
            <a:pPr marL="822960" lvl="3" indent="0">
              <a:buNone/>
            </a:pPr>
            <a:endParaRPr lang="en-US" dirty="0" smtClean="0"/>
          </a:p>
          <a:p>
            <a:pPr lvl="1"/>
            <a:r>
              <a:rPr lang="en-US" b="1" dirty="0" smtClean="0"/>
              <a:t>Cell Padding</a:t>
            </a:r>
            <a:r>
              <a:rPr lang="ar-SA" dirty="0" smtClean="0"/>
              <a:t> </a:t>
            </a:r>
          </a:p>
          <a:p>
            <a:pPr marL="822960" lvl="3" indent="0">
              <a:buNone/>
            </a:pPr>
            <a:r>
              <a:rPr lang="ar-SA" dirty="0"/>
              <a:t> </a:t>
            </a:r>
            <a:r>
              <a:rPr lang="ar-SA" dirty="0" smtClean="0"/>
              <a:t>تحدد  المسافة بالبكسل التي تفصل محتوى الخلية عن حدود الخلية</a:t>
            </a:r>
          </a:p>
          <a:p>
            <a:pPr marL="822960" lvl="3" indent="0">
              <a:buNone/>
            </a:pPr>
            <a:endParaRPr lang="en-US" dirty="0" smtClean="0"/>
          </a:p>
          <a:p>
            <a:pPr lvl="1"/>
            <a:r>
              <a:rPr lang="en-US" b="1" dirty="0" smtClean="0"/>
              <a:t>Cell Spacing</a:t>
            </a:r>
            <a:r>
              <a:rPr lang="ar-SA" dirty="0" smtClean="0"/>
              <a:t> </a:t>
            </a:r>
          </a:p>
          <a:p>
            <a:pPr marL="822960" lvl="3" indent="0">
              <a:buNone/>
            </a:pPr>
            <a:r>
              <a:rPr lang="ar-SA" dirty="0" smtClean="0"/>
              <a:t>تحدد المسافة بالبكسل بين الخلايا المتجاورة </a:t>
            </a:r>
          </a:p>
          <a:p>
            <a:pPr marL="822960" lvl="3" indent="0">
              <a:buNone/>
            </a:pPr>
            <a:endParaRPr lang="en-US" dirty="0" smtClean="0"/>
          </a:p>
          <a:p>
            <a:pPr lvl="1"/>
            <a:r>
              <a:rPr lang="en-US" b="1" dirty="0" smtClean="0"/>
              <a:t>Specify width/height</a:t>
            </a:r>
            <a:r>
              <a:rPr lang="ar-SA" b="1" dirty="0" smtClean="0"/>
              <a:t> </a:t>
            </a:r>
          </a:p>
          <a:p>
            <a:pPr marL="822960" lvl="3" indent="0">
              <a:buNone/>
            </a:pPr>
            <a:r>
              <a:rPr lang="ar-SA" dirty="0" smtClean="0"/>
              <a:t>تحدد حجم الجدول </a:t>
            </a:r>
          </a:p>
        </p:txBody>
      </p:sp>
    </p:spTree>
    <p:extLst>
      <p:ext uri="{BB962C8B-B14F-4D97-AF65-F5344CB8AC3E}">
        <p14:creationId xmlns:p14="http://schemas.microsoft.com/office/powerpoint/2010/main" val="12231612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183880" cy="5330952"/>
          </a:xfrm>
        </p:spPr>
        <p:txBody>
          <a:bodyPr>
            <a:normAutofit lnSpcReduction="10000"/>
          </a:bodyPr>
          <a:lstStyle/>
          <a:p>
            <a:r>
              <a:rPr lang="ar-SA" dirty="0" smtClean="0"/>
              <a:t>قسم الحدود </a:t>
            </a:r>
            <a:r>
              <a:rPr lang="en-US" dirty="0" smtClean="0"/>
              <a:t>Border)</a:t>
            </a:r>
            <a:r>
              <a:rPr lang="ar-SA" dirty="0" smtClean="0"/>
              <a:t>) يحتوي على:</a:t>
            </a:r>
          </a:p>
          <a:p>
            <a:pPr lvl="1">
              <a:buFont typeface="Wingdings" pitchFamily="2" charset="2"/>
              <a:buChar char="§"/>
            </a:pPr>
            <a:r>
              <a:rPr lang="en-US" b="1" dirty="0" smtClean="0"/>
              <a:t>Size</a:t>
            </a:r>
            <a:r>
              <a:rPr lang="ar-SA" b="1" dirty="0" smtClean="0"/>
              <a:t>الحجم </a:t>
            </a:r>
            <a:r>
              <a:rPr lang="ar-SA" dirty="0" smtClean="0"/>
              <a:t>:</a:t>
            </a:r>
          </a:p>
          <a:p>
            <a:pPr marL="585216" lvl="2" indent="0">
              <a:buNone/>
            </a:pPr>
            <a:r>
              <a:rPr lang="ar-SA" dirty="0" smtClean="0"/>
              <a:t>يحدد حجم الحدود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b="1" dirty="0" smtClean="0"/>
              <a:t>Color</a:t>
            </a:r>
            <a:r>
              <a:rPr lang="ar-SA" b="1" dirty="0" smtClean="0"/>
              <a:t> اللون </a:t>
            </a:r>
            <a:r>
              <a:rPr lang="ar-SA" dirty="0" smtClean="0"/>
              <a:t>:</a:t>
            </a:r>
          </a:p>
          <a:p>
            <a:pPr marL="585216" lvl="2" indent="0">
              <a:buNone/>
            </a:pPr>
            <a:r>
              <a:rPr lang="ar-SA" dirty="0" smtClean="0"/>
              <a:t>يحدد لون الحدود واللون الافتراضي هو اللون الرمادي </a:t>
            </a:r>
          </a:p>
          <a:p>
            <a:endParaRPr lang="en-US" dirty="0" smtClean="0"/>
          </a:p>
          <a:p>
            <a:r>
              <a:rPr lang="ar-SA" dirty="0" smtClean="0"/>
              <a:t>قسم الخلفية </a:t>
            </a:r>
            <a:r>
              <a:rPr lang="en-US" dirty="0" smtClean="0"/>
              <a:t>Background</a:t>
            </a:r>
            <a:r>
              <a:rPr lang="ar-SA" dirty="0" smtClean="0"/>
              <a:t> يحتوي على :</a:t>
            </a:r>
          </a:p>
          <a:p>
            <a:pPr lvl="1">
              <a:buFont typeface="Wingdings" pitchFamily="2" charset="2"/>
              <a:buChar char="§"/>
            </a:pPr>
            <a:r>
              <a:rPr lang="ar-SA" b="1" dirty="0" smtClean="0"/>
              <a:t>لون الخلفية</a:t>
            </a:r>
            <a:r>
              <a:rPr lang="en-US" b="1" dirty="0"/>
              <a:t> Background Color </a:t>
            </a:r>
            <a:r>
              <a:rPr lang="ar-SA" dirty="0" smtClean="0"/>
              <a:t>:</a:t>
            </a:r>
          </a:p>
          <a:p>
            <a:pPr marL="283464" lvl="1" indent="0">
              <a:buNone/>
            </a:pPr>
            <a:r>
              <a:rPr lang="ar-SA" dirty="0" smtClean="0"/>
              <a:t> يحدد لون الخلفية إما لخلية معينة أو لكامل الجدول 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b="1" dirty="0" smtClean="0"/>
              <a:t>Background Picture </a:t>
            </a:r>
            <a:r>
              <a:rPr lang="ar-SA" dirty="0" smtClean="0"/>
              <a:t>:</a:t>
            </a:r>
          </a:p>
          <a:p>
            <a:pPr marL="283464" lvl="1" indent="0">
              <a:buNone/>
            </a:pPr>
            <a:r>
              <a:rPr lang="ar-SA" dirty="0" smtClean="0"/>
              <a:t> وضع صورة كخلفية للجدول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05357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إضافة عنوان فرعي للجدول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لإضافة عنوان فرعي للجدول نختار الجدول ثم من القائمة جدول </a:t>
            </a:r>
            <a:r>
              <a:rPr lang="en-US" dirty="0" smtClean="0"/>
              <a:t>Table </a:t>
            </a:r>
            <a:r>
              <a:rPr lang="ar-SA" dirty="0" smtClean="0"/>
              <a:t>نختار إدراج </a:t>
            </a:r>
            <a:r>
              <a:rPr lang="en-US" dirty="0" smtClean="0"/>
              <a:t>Insert </a:t>
            </a:r>
            <a:r>
              <a:rPr lang="ar-SA" dirty="0" smtClean="0"/>
              <a:t>ثم تسمية توضيحية </a:t>
            </a:r>
            <a:r>
              <a:rPr lang="en-US" dirty="0" smtClean="0"/>
              <a:t>Caption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2504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 descr="Untitled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533400"/>
            <a:ext cx="8763000" cy="6019800"/>
          </a:xfr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إضافة صفوف و أعمدة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لإدراج صفوف أو أعمدة إضافية نضع المؤشر في الخلية المراد إضافة صفوف أو أعمدة بعدها ثم نختار من القائمة جدول </a:t>
            </a:r>
            <a:r>
              <a:rPr lang="en-US" dirty="0" smtClean="0"/>
              <a:t>Table </a:t>
            </a:r>
            <a:r>
              <a:rPr lang="ar-SA" dirty="0" smtClean="0"/>
              <a:t>نختار إدراج </a:t>
            </a:r>
            <a:r>
              <a:rPr lang="en-US" dirty="0" smtClean="0"/>
              <a:t>insert </a:t>
            </a:r>
            <a:r>
              <a:rPr lang="ar-SA" dirty="0" smtClean="0"/>
              <a:t>ثم نختار صفوف أو أعمدة </a:t>
            </a:r>
            <a:r>
              <a:rPr lang="en-US" dirty="0" smtClean="0"/>
              <a:t>Rows or Columns </a:t>
            </a:r>
            <a:endParaRPr lang="ar-SA" dirty="0"/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109940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إضافة رأس للجدول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الصفوف والأعمدة أو الخلايا الفردية من الممكن أن تكون رأس للجدول ومحتواها سيظهر بالخط العريض </a:t>
            </a:r>
          </a:p>
          <a:p>
            <a:r>
              <a:rPr lang="ar-SA" dirty="0" smtClean="0"/>
              <a:t>نحدد الخلايا أو الصفوف التي نريدها رأس للجدول ثم ننقر بالزر الأيمن ثم نختار خصائص الخلية </a:t>
            </a:r>
            <a:r>
              <a:rPr lang="en-US" dirty="0" smtClean="0"/>
              <a:t>(cell properties)</a:t>
            </a:r>
          </a:p>
          <a:p>
            <a:r>
              <a:rPr lang="ar-SA" dirty="0" smtClean="0"/>
              <a:t>في مربع حوار خصائص الخلية نضع علامة صح عند الخيار </a:t>
            </a:r>
            <a:r>
              <a:rPr lang="en-US" dirty="0" smtClean="0"/>
              <a:t>Header cell</a:t>
            </a:r>
            <a:r>
              <a:rPr lang="ar-SA" dirty="0" smtClean="0"/>
              <a:t>خلية رأس</a:t>
            </a:r>
            <a:endParaRPr lang="en-US" dirty="0" smtClean="0"/>
          </a:p>
          <a:p>
            <a:r>
              <a:rPr lang="ar-SA" dirty="0" smtClean="0"/>
              <a:t>ثم نختار تطبيق </a:t>
            </a:r>
            <a:r>
              <a:rPr lang="en-US" dirty="0" smtClean="0"/>
              <a:t>Apply </a:t>
            </a:r>
            <a:r>
              <a:rPr lang="ar-SA" dirty="0" smtClean="0"/>
              <a:t> ثم موافق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654305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العمل مع الخلايا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b="1" dirty="0" smtClean="0"/>
              <a:t>إضافة خلايا</a:t>
            </a:r>
          </a:p>
          <a:p>
            <a:pPr marL="283464" lvl="1" indent="0">
              <a:buNone/>
            </a:pPr>
            <a:r>
              <a:rPr lang="ar-SA" dirty="0" smtClean="0"/>
              <a:t>نضع مؤشر في الخلية المراد اضافة خلايا بعدها او قبلها ثم نضغط بالزر الايمن ثم نختار ادراج خلايا</a:t>
            </a:r>
          </a:p>
          <a:p>
            <a:r>
              <a:rPr lang="ar-SA" b="1" dirty="0" smtClean="0"/>
              <a:t>حذف الخلايا </a:t>
            </a:r>
          </a:p>
          <a:p>
            <a:r>
              <a:rPr lang="ar-SA" b="1" dirty="0" smtClean="0"/>
              <a:t>دمج الخلايا </a:t>
            </a:r>
          </a:p>
          <a:p>
            <a:pPr marL="283464" lvl="1" indent="0">
              <a:buNone/>
            </a:pPr>
            <a:r>
              <a:rPr lang="ar-SA" dirty="0" smtClean="0"/>
              <a:t>نحدد الخلايا التي نريد دمجها ثم نضغط بالزر الايمن و من القائمة المنسدلة نختار تعديل ونختار دمج خلايا</a:t>
            </a:r>
          </a:p>
          <a:p>
            <a:r>
              <a:rPr lang="ar-SA" b="1" dirty="0" smtClean="0"/>
              <a:t>تقسيم الخلايا</a:t>
            </a:r>
          </a:p>
          <a:p>
            <a:pPr marL="283464" lvl="1" indent="0">
              <a:buNone/>
            </a:pPr>
            <a:r>
              <a:rPr lang="ar-SA" dirty="0"/>
              <a:t>نحدد الخلايا التي نريد </a:t>
            </a:r>
            <a:r>
              <a:rPr lang="ar-SA" dirty="0" smtClean="0"/>
              <a:t>تقسيمها </a:t>
            </a:r>
            <a:r>
              <a:rPr lang="ar-SA" dirty="0"/>
              <a:t>ثم نضغط بالزر الايمن و من القائمة المنسدلة نختار تعديل ونختار </a:t>
            </a:r>
            <a:r>
              <a:rPr lang="ar-SA" dirty="0" smtClean="0"/>
              <a:t>تقسيم خلايا سيظهر مربع حوار نحدد طريقة التقسيم والعدد ثم موافق</a:t>
            </a:r>
          </a:p>
          <a:p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19363309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إدراج صورة في الخلايا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يمكن ادراج صورة في الخلية بوضع المؤشر في الخلية ثم من القائمة ادراج -</a:t>
            </a:r>
            <a:r>
              <a:rPr lang="en-US" dirty="0" smtClean="0"/>
              <a:t>&lt; </a:t>
            </a:r>
            <a:r>
              <a:rPr lang="ar-SA" dirty="0" smtClean="0"/>
              <a:t>صورة (مثل خطوات ادراج الصورة العادية)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39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خصائص الخلية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للتعديل في خصائص الخلية نقوم بتحديد الخلية ثم من القائمة جدول نختار خصائص ثم خصائص الخلية سيظهر مربع حوار خصائص الخلية</a:t>
            </a:r>
          </a:p>
          <a:p>
            <a:r>
              <a:rPr lang="ar-SA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8940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محاذاة النص او الصورة في الخلية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نحدد الصورة أو النص ثم من قسم التصميم في مربع حوار خصائص الخلية نختار المحاذاة من القائمة محاذاة عمودية وأفقية </a:t>
            </a:r>
          </a:p>
          <a:p>
            <a:r>
              <a:rPr lang="ar-SA" dirty="0" smtClean="0"/>
              <a:t>كذلك يمكن عمل المحاذاة من زر المحاذاة في شريط الأدوات الشائع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8728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إدراج خط أفقي في الصفحة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ضعي المؤشر في المكان المطلوب ادراج خط فيه ثم من القائمة ادراج -</a:t>
            </a:r>
            <a:r>
              <a:rPr lang="en-US" dirty="0" err="1" smtClean="0"/>
              <a:t>HTMl</a:t>
            </a:r>
            <a:r>
              <a:rPr lang="en-US" dirty="0" smtClean="0"/>
              <a:t>&lt; </a:t>
            </a:r>
          </a:p>
          <a:p>
            <a:pPr marL="0" indent="0">
              <a:buNone/>
            </a:pPr>
            <a:r>
              <a:rPr lang="ar-SA" dirty="0" smtClean="0"/>
              <a:t>ثم خط أفقي </a:t>
            </a:r>
            <a:r>
              <a:rPr lang="en-US" dirty="0" smtClean="0"/>
              <a:t>Horizontal line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8811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إدراج وقت وتاريخ في الصفحة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ar-SA" dirty="0" smtClean="0"/>
              <a:t>يمكن ادراج وقت وتاريخ من القائمة ادراج </a:t>
            </a:r>
            <a:r>
              <a:rPr lang="en-US" dirty="0" smtClean="0">
                <a:sym typeface="Wingdings" pitchFamily="2" charset="2"/>
              </a:rPr>
              <a:t>(Insert)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web </a:t>
            </a:r>
            <a:r>
              <a:rPr lang="en-US" dirty="0">
                <a:sym typeface="Wingdings" pitchFamily="2" charset="2"/>
              </a:rPr>
              <a:t>component</a:t>
            </a:r>
            <a:endParaRPr lang="ar-SA" dirty="0">
              <a:sym typeface="Wingdings" pitchFamily="2" charset="2"/>
            </a:endParaRPr>
          </a:p>
          <a:p>
            <a:pPr lvl="1"/>
            <a:r>
              <a:rPr lang="ar-SA" dirty="0" smtClean="0">
                <a:sym typeface="Wingdings" pitchFamily="2" charset="2"/>
              </a:rPr>
              <a:t>ثم </a:t>
            </a:r>
            <a:r>
              <a:rPr lang="en-US" dirty="0" smtClean="0">
                <a:sym typeface="Wingdings" pitchFamily="2" charset="2"/>
              </a:rPr>
              <a:t>Included content  </a:t>
            </a:r>
            <a:r>
              <a:rPr lang="ar-SA" dirty="0" smtClean="0">
                <a:sym typeface="Wingdings" pitchFamily="2" charset="2"/>
              </a:rPr>
              <a:t> (تضمين المحتوى)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ar-SA" dirty="0" smtClean="0">
                <a:sym typeface="Wingdings" pitchFamily="2" charset="2"/>
              </a:rPr>
              <a:t>ثم نختار </a:t>
            </a:r>
            <a:r>
              <a:rPr lang="en-US" dirty="0" smtClean="0">
                <a:sym typeface="Wingdings" pitchFamily="2" charset="2"/>
              </a:rPr>
              <a:t>Date and Time</a:t>
            </a:r>
            <a:r>
              <a:rPr lang="ar-SA" dirty="0" smtClean="0">
                <a:sym typeface="Wingdings" pitchFamily="2" charset="2"/>
              </a:rPr>
              <a:t>(التاريخ والوقت)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438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smtClean="0"/>
              <a:t>أشرطة الأدوات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شريط العنوان:</a:t>
            </a:r>
          </a:p>
          <a:p>
            <a:pPr>
              <a:buNone/>
            </a:pPr>
            <a:r>
              <a:rPr lang="ar-SA" sz="2400" dirty="0" smtClean="0">
                <a:solidFill>
                  <a:schemeClr val="tx1"/>
                </a:solidFill>
              </a:rPr>
              <a:t>يحتوي على إسم البرنامج وإسم الموقع اذا كان هناك واحد مفتوح.</a:t>
            </a:r>
            <a:endParaRPr lang="ar-SA" dirty="0" smtClean="0"/>
          </a:p>
          <a:p>
            <a:r>
              <a:rPr lang="ar-SA" dirty="0" smtClean="0"/>
              <a:t>شريط القوائم:</a:t>
            </a:r>
          </a:p>
          <a:p>
            <a:pPr>
              <a:buNone/>
            </a:pPr>
            <a:r>
              <a:rPr lang="ar-SA" sz="2400" dirty="0" smtClean="0">
                <a:solidFill>
                  <a:schemeClr val="tx1"/>
                </a:solidFill>
              </a:rPr>
              <a:t>يتضمن 12 قائمة, للعديد منها وظائف مشابهة للقوائم الموجودة في برامج أوفيس أخرى</a:t>
            </a:r>
            <a:endParaRPr lang="ar-SA" dirty="0" smtClean="0"/>
          </a:p>
          <a:p>
            <a:r>
              <a:rPr lang="ar-SA" dirty="0" smtClean="0"/>
              <a:t>شريط الأدوات الشائع:</a:t>
            </a:r>
          </a:p>
          <a:p>
            <a:pPr>
              <a:buNone/>
            </a:pPr>
            <a:r>
              <a:rPr lang="ar-SA" sz="2400" dirty="0" smtClean="0">
                <a:solidFill>
                  <a:schemeClr val="tx1"/>
                </a:solidFill>
              </a:rPr>
              <a:t>يظهر بشكل إفتراضي تحت شريط القوائم ويزود الأوامر الشائعة التي تستخدمها</a:t>
            </a:r>
            <a:endParaRPr lang="ar-SA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 descr="Untitled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" y="457200"/>
            <a:ext cx="8839200" cy="61722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إطار المستند:</a:t>
            </a:r>
          </a:p>
          <a:p>
            <a:pPr>
              <a:buNone/>
            </a:pPr>
            <a:r>
              <a:rPr lang="ar-SA" sz="2400" dirty="0" smtClean="0">
                <a:solidFill>
                  <a:schemeClr val="tx1"/>
                </a:solidFill>
              </a:rPr>
              <a:t>    عندما يكون هناك موقع مفتوح يحتوي هذا الإطار على علامة التبويب</a:t>
            </a:r>
            <a:r>
              <a:rPr lang="en-US" sz="2400" dirty="0" smtClean="0">
                <a:solidFill>
                  <a:schemeClr val="tx1"/>
                </a:solidFill>
              </a:rPr>
              <a:t>web site </a:t>
            </a:r>
            <a:r>
              <a:rPr lang="ar-SA" sz="2400" dirty="0" smtClean="0">
                <a:solidFill>
                  <a:schemeClr val="tx1"/>
                </a:solidFill>
              </a:rPr>
              <a:t>(موقع الويب) التي تعرض محتويات الموقع , وعلامة تبويب لكل صفحة نقوم بفتحها, في هذا الإطار يتم تعديل الصفحة ولذلك يسمى أيضا إطار التحرير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 descr="Untitle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457200"/>
            <a:ext cx="8686800" cy="6096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ألواح المهام:</a:t>
            </a:r>
          </a:p>
          <a:p>
            <a:pPr>
              <a:buNone/>
            </a:pPr>
            <a:r>
              <a:rPr lang="ar-SA" sz="2400" dirty="0" smtClean="0">
                <a:solidFill>
                  <a:schemeClr val="tx1"/>
                </a:solidFill>
              </a:rPr>
              <a:t>عند فتح البرنامج تظه ستة ألواح مهام في أربع نواحي بشكل إفتراضي</a:t>
            </a:r>
          </a:p>
          <a:p>
            <a:pPr lvl="1">
              <a:buFont typeface="Wingdings" pitchFamily="2" charset="2"/>
              <a:buChar char="v"/>
            </a:pPr>
            <a:r>
              <a:rPr lang="ar-SA" sz="2400" dirty="0" smtClean="0"/>
              <a:t>لوح المهام </a:t>
            </a:r>
            <a:r>
              <a:rPr lang="en-US" sz="2400" dirty="0" smtClean="0"/>
              <a:t>(Folder List) </a:t>
            </a:r>
            <a:r>
              <a:rPr lang="ar-SA" sz="2400" dirty="0" smtClean="0"/>
              <a:t> لائحة المجلدات</a:t>
            </a:r>
          </a:p>
          <a:p>
            <a:pPr lvl="1">
              <a:buFont typeface="Wingdings" pitchFamily="2" charset="2"/>
              <a:buChar char="v"/>
            </a:pPr>
            <a:r>
              <a:rPr lang="ar-SA" sz="2400" dirty="0" smtClean="0"/>
              <a:t>ألواح المهام </a:t>
            </a:r>
            <a:r>
              <a:rPr lang="en-US" sz="2400" dirty="0" smtClean="0"/>
              <a:t>( tag Properties &amp; CSS Properties) </a:t>
            </a:r>
            <a:r>
              <a:rPr lang="ar-SA" sz="2400" dirty="0" smtClean="0"/>
              <a:t> خصائص الوسم و خصائص </a:t>
            </a:r>
            <a:r>
              <a:rPr lang="en-US" sz="2400" dirty="0" smtClean="0"/>
              <a:t>CSS</a:t>
            </a:r>
            <a:endParaRPr lang="ar-SA" sz="2400" dirty="0" smtClean="0"/>
          </a:p>
          <a:p>
            <a:pPr lvl="1">
              <a:buFont typeface="Wingdings" pitchFamily="2" charset="2"/>
              <a:buChar char="v"/>
            </a:pPr>
            <a:r>
              <a:rPr lang="ar-SA" sz="2400" dirty="0" smtClean="0"/>
              <a:t>لوح المهام </a:t>
            </a:r>
            <a:r>
              <a:rPr lang="en-US" sz="2400" dirty="0" smtClean="0"/>
              <a:t>(Toolbox)</a:t>
            </a:r>
            <a:r>
              <a:rPr lang="ar-SA" sz="2400" dirty="0" smtClean="0"/>
              <a:t> مربع الأدوات</a:t>
            </a:r>
          </a:p>
          <a:p>
            <a:pPr lvl="1">
              <a:buFont typeface="Wingdings" pitchFamily="2" charset="2"/>
              <a:buChar char="v"/>
            </a:pPr>
            <a:r>
              <a:rPr lang="ar-SA" sz="2400" dirty="0" smtClean="0"/>
              <a:t>ألواح المهام </a:t>
            </a:r>
            <a:r>
              <a:rPr lang="en-US" sz="2400" dirty="0" smtClean="0"/>
              <a:t>(Apply Styles &amp; Manage Styles) </a:t>
            </a:r>
            <a:r>
              <a:rPr lang="ar-SA" sz="2400" dirty="0" smtClean="0"/>
              <a:t>تطبيق الأنماط و إدارة الأنماط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 descr="Untitled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609600"/>
            <a:ext cx="8458200" cy="57912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176</TotalTime>
  <Words>1370</Words>
  <Application>Microsoft Office PowerPoint</Application>
  <PresentationFormat>عرض على الشاشة (3:4)‏</PresentationFormat>
  <Paragraphs>139</Paragraphs>
  <Slides>37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37</vt:i4>
      </vt:variant>
    </vt:vector>
  </HeadingPairs>
  <TitlesOfParts>
    <vt:vector size="38" baseType="lpstr">
      <vt:lpstr>Trek</vt:lpstr>
      <vt:lpstr>SharePoint designer 2007</vt:lpstr>
      <vt:lpstr>مساحة عمل البرنامج</vt:lpstr>
      <vt:lpstr>عرض تقديمي في PowerPoint</vt:lpstr>
      <vt:lpstr>أشرطة الأدوات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إنشاء موقع جديد</vt:lpstr>
      <vt:lpstr>إنشاء صفحات انترنت</vt:lpstr>
      <vt:lpstr>استكشاف صفحة ويب</vt:lpstr>
      <vt:lpstr>إدراج الصور في برنامج SharePoint designer</vt:lpstr>
      <vt:lpstr>تحويل الصورة</vt:lpstr>
      <vt:lpstr>مصغر تلقائي</vt:lpstr>
      <vt:lpstr>خطوات إدراج صورة</vt:lpstr>
      <vt:lpstr>تغيير خصائص الصورة</vt:lpstr>
      <vt:lpstr>إدراج ارتباطات تشعبية </vt:lpstr>
      <vt:lpstr>إدراج علامة مرجعية (Bookmark)</vt:lpstr>
      <vt:lpstr>إنشاء ارتباط تشعبي لإيميل</vt:lpstr>
      <vt:lpstr>إدراج تلميحات الشاشة (Screen Tips)</vt:lpstr>
      <vt:lpstr>إدراج مكونات الوب</vt:lpstr>
      <vt:lpstr>إدراج الجداول</vt:lpstr>
      <vt:lpstr>إنشاء الجداول</vt:lpstr>
      <vt:lpstr>تنسيق الجدول</vt:lpstr>
      <vt:lpstr>عرض تقديمي في PowerPoint</vt:lpstr>
      <vt:lpstr>عرض تقديمي في PowerPoint</vt:lpstr>
      <vt:lpstr>إضافة عنوان فرعي للجدول </vt:lpstr>
      <vt:lpstr>إضافة صفوف و أعمدة</vt:lpstr>
      <vt:lpstr>إضافة رأس للجدول</vt:lpstr>
      <vt:lpstr>العمل مع الخلايا</vt:lpstr>
      <vt:lpstr>إدراج صورة في الخلايا</vt:lpstr>
      <vt:lpstr>خصائص الخلية </vt:lpstr>
      <vt:lpstr>محاذاة النص او الصورة في الخلية </vt:lpstr>
      <vt:lpstr>إدراج خط أفقي في الصفحة</vt:lpstr>
      <vt:lpstr>إدراج وقت وتاريخ في الصفحة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SharePoint designer 2007</dc:title>
  <dc:creator>Abdullah</dc:creator>
  <cp:lastModifiedBy>Administrator</cp:lastModifiedBy>
  <cp:revision>3</cp:revision>
  <dcterms:created xsi:type="dcterms:W3CDTF">2012-03-29T19:56:28Z</dcterms:created>
  <dcterms:modified xsi:type="dcterms:W3CDTF">2013-04-16T07:15:29Z</dcterms:modified>
</cp:coreProperties>
</file>