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handoutMasterIdLst>
    <p:handoutMasterId r:id="rId36"/>
  </p:handoutMasterIdLst>
  <p:sldIdLst>
    <p:sldId id="256" r:id="rId2"/>
    <p:sldId id="257" r:id="rId3"/>
    <p:sldId id="270" r:id="rId4"/>
    <p:sldId id="271" r:id="rId5"/>
    <p:sldId id="272" r:id="rId6"/>
    <p:sldId id="262" r:id="rId7"/>
    <p:sldId id="263" r:id="rId8"/>
    <p:sldId id="273" r:id="rId9"/>
    <p:sldId id="260" r:id="rId10"/>
    <p:sldId id="264" r:id="rId11"/>
    <p:sldId id="261" r:id="rId12"/>
    <p:sldId id="274" r:id="rId13"/>
    <p:sldId id="275" r:id="rId14"/>
    <p:sldId id="276" r:id="rId15"/>
    <p:sldId id="277" r:id="rId16"/>
    <p:sldId id="278" r:id="rId17"/>
    <p:sldId id="279" r:id="rId18"/>
    <p:sldId id="281" r:id="rId19"/>
    <p:sldId id="280" r:id="rId20"/>
    <p:sldId id="282" r:id="rId21"/>
    <p:sldId id="283" r:id="rId22"/>
    <p:sldId id="284" r:id="rId23"/>
    <p:sldId id="285" r:id="rId24"/>
    <p:sldId id="298" r:id="rId25"/>
    <p:sldId id="286" r:id="rId26"/>
    <p:sldId id="289" r:id="rId27"/>
    <p:sldId id="290" r:id="rId28"/>
    <p:sldId id="292" r:id="rId29"/>
    <p:sldId id="291" r:id="rId30"/>
    <p:sldId id="293" r:id="rId31"/>
    <p:sldId id="294" r:id="rId32"/>
    <p:sldId id="295" r:id="rId33"/>
    <p:sldId id="296" r:id="rId34"/>
    <p:sldId id="300" r:id="rId35"/>
  </p:sldIdLst>
  <p:sldSz cx="9144000" cy="6858000" type="screen4x3"/>
  <p:notesSz cx="6735763" cy="98663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D85CD-75D0-4DF2-A036-446CA30D23EB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E71DF-A1EA-4C76-9B1B-D67D8E2D8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21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7A3225-5D3A-46A4-94E1-5AC32D5A4135}" type="datetimeFigureOut">
              <a:rPr lang="ar-SA" smtClean="0"/>
              <a:pPr/>
              <a:t>09/04/1434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A2F10E1-B296-40D2-86ED-7277F3ABE6D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 smtClean="0"/>
              <a:t>مقدمة عن الإنترنت</a:t>
            </a:r>
            <a:br>
              <a:rPr lang="ar-SA" b="1" dirty="0" smtClean="0"/>
            </a:br>
            <a:r>
              <a:rPr lang="ar-SA" b="1" dirty="0" smtClean="0"/>
              <a:t>وفهم لغة </a:t>
            </a:r>
            <a:r>
              <a:rPr lang="en-US" b="1" dirty="0" smtClean="0"/>
              <a:t>HTML</a:t>
            </a:r>
            <a:r>
              <a:rPr lang="ar-SA" b="1" dirty="0" smtClean="0"/>
              <a:t> 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المحاضرة الاولى</a:t>
            </a:r>
          </a:p>
          <a:p>
            <a:r>
              <a:rPr lang="ar-SA" dirty="0" smtClean="0"/>
              <a:t>اعداد </a:t>
            </a:r>
            <a:r>
              <a:rPr lang="ar-SA" dirty="0" err="1" smtClean="0"/>
              <a:t>الاستاذة:</a:t>
            </a:r>
            <a:endParaRPr lang="ar-SA" dirty="0" smtClean="0"/>
          </a:p>
          <a:p>
            <a:r>
              <a:rPr lang="ar-SA" dirty="0" smtClean="0"/>
              <a:t>الجوهرة </a:t>
            </a:r>
            <a:r>
              <a:rPr lang="ar-SA" smtClean="0"/>
              <a:t>الجهيمي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المثال التالي يبين كيفية تقسيم ملف </a:t>
            </a:r>
            <a:r>
              <a:rPr lang="en-US" dirty="0" smtClean="0"/>
              <a:t>HTML </a:t>
            </a:r>
            <a:endParaRPr lang="ar-S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371600"/>
            <a:ext cx="35242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ربع نص 4"/>
          <p:cNvSpPr txBox="1"/>
          <p:nvPr/>
        </p:nvSpPr>
        <p:spPr>
          <a:xfrm>
            <a:off x="228600" y="4572000"/>
            <a:ext cx="8077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تحديد عنوان المستند الذي يظهر في شريط العنوان للمتصفح بإحاطته </a:t>
            </a:r>
            <a:r>
              <a:rPr lang="ar-SA" dirty="0" err="1" smtClean="0"/>
              <a:t>بـ</a:t>
            </a:r>
            <a:r>
              <a:rPr lang="ar-SA" dirty="0" smtClean="0"/>
              <a:t> </a:t>
            </a:r>
            <a:r>
              <a:rPr lang="ar-SA" dirty="0" err="1" smtClean="0"/>
              <a:t>&lt;</a:t>
            </a:r>
            <a:r>
              <a:rPr lang="en-US" dirty="0" smtClean="0"/>
              <a:t>title</a:t>
            </a:r>
            <a:r>
              <a:rPr lang="ar-SA" dirty="0" smtClean="0"/>
              <a:t>&gt; </a:t>
            </a:r>
            <a:r>
              <a:rPr lang="ar-SA" dirty="0" err="1" smtClean="0"/>
              <a:t>و &lt;</a:t>
            </a:r>
            <a:r>
              <a:rPr lang="en-US" dirty="0" smtClean="0"/>
              <a:t>title</a:t>
            </a:r>
            <a:r>
              <a:rPr lang="ar-SA" dirty="0" smtClean="0"/>
              <a:t> </a:t>
            </a:r>
            <a:r>
              <a:rPr lang="en-US" dirty="0" smtClean="0"/>
              <a:t>/</a:t>
            </a:r>
            <a:r>
              <a:rPr lang="ar-SA" dirty="0" smtClean="0"/>
              <a:t>&gt;، والمكان الصحيح لوسم </a:t>
            </a:r>
            <a:r>
              <a:rPr lang="ar-SA" dirty="0" err="1" smtClean="0"/>
              <a:t>الـ &lt;</a:t>
            </a:r>
            <a:r>
              <a:rPr lang="en-US" dirty="0" smtClean="0"/>
              <a:t>title</a:t>
            </a:r>
            <a:r>
              <a:rPr lang="ar-SA" dirty="0" smtClean="0"/>
              <a:t>&gt; هو الرأس  </a:t>
            </a:r>
            <a:r>
              <a:rPr lang="en-US" dirty="0" smtClean="0"/>
              <a:t>head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</a:t>
            </a:r>
            <a:endParaRPr lang="ar-S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"/>
            <a:ext cx="4267201" cy="3717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114800"/>
            <a:ext cx="823912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6324600" y="4343400"/>
            <a:ext cx="1143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تحديد </a:t>
            </a:r>
            <a:r>
              <a:rPr lang="ar-SA" dirty="0" err="1" smtClean="0"/>
              <a:t>اتجاة</a:t>
            </a:r>
            <a:r>
              <a:rPr lang="ar-SA" dirty="0" smtClean="0"/>
              <a:t> النص وتنسيق الخطوط </a:t>
            </a:r>
            <a:r>
              <a:rPr lang="ar-SA" dirty="0" err="1" smtClean="0"/>
              <a:t>والالوان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سنقوم بتحديد اتجاه الصفحة من اليمين الى اليسار او من اليسار الى اليمين عن طريق </a:t>
            </a:r>
            <a:r>
              <a:rPr lang="ar-SA" dirty="0" err="1" smtClean="0"/>
              <a:t>الوسم</a:t>
            </a:r>
            <a:endParaRPr lang="ar-SA" dirty="0" smtClean="0"/>
          </a:p>
          <a:p>
            <a:pPr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&lt;html dir=“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rtl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” &gt;                                                              </a:t>
            </a:r>
          </a:p>
          <a:p>
            <a:pPr algn="r">
              <a:buNone/>
            </a:pP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rtl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”   </a:t>
            </a:r>
            <a:r>
              <a:rPr lang="ar-SA" sz="1600" dirty="0" smtClean="0">
                <a:latin typeface="Arial" pitchFamily="34" charset="0"/>
                <a:cs typeface="Arial" pitchFamily="34" charset="0"/>
              </a:rPr>
              <a:t>” تعني من اليمين لليسار </a:t>
            </a:r>
            <a:r>
              <a:rPr lang="ar-SA" sz="1600" dirty="0" err="1" smtClean="0">
                <a:latin typeface="Arial" pitchFamily="34" charset="0"/>
                <a:cs typeface="Arial" pitchFamily="34" charset="0"/>
              </a:rPr>
              <a:t>اما ”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ltr</a:t>
            </a:r>
            <a:r>
              <a:rPr lang="ar-SA" sz="1600" dirty="0" smtClean="0">
                <a:latin typeface="Arial" pitchFamily="34" charset="0"/>
                <a:cs typeface="Arial" pitchFamily="34" charset="0"/>
              </a:rPr>
              <a:t>“ تعني من </a:t>
            </a:r>
            <a:r>
              <a:rPr lang="ar-SA" sz="1600" dirty="0" err="1" smtClean="0">
                <a:latin typeface="Arial" pitchFamily="34" charset="0"/>
                <a:cs typeface="Arial" pitchFamily="34" charset="0"/>
              </a:rPr>
              <a:t>االيسار</a:t>
            </a:r>
            <a:r>
              <a:rPr lang="ar-SA" sz="1600" dirty="0" smtClean="0">
                <a:latin typeface="Arial" pitchFamily="34" charset="0"/>
                <a:cs typeface="Arial" pitchFamily="34" charset="0"/>
              </a:rPr>
              <a:t> لليمين</a:t>
            </a:r>
          </a:p>
          <a:p>
            <a:pPr algn="r">
              <a:buNone/>
            </a:pPr>
            <a:endParaRPr lang="ar-SA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ar-SA" dirty="0" smtClean="0"/>
              <a:t>يمكن تغيير لون خلفية صفحة </a:t>
            </a:r>
            <a:r>
              <a:rPr lang="ar-SA" dirty="0" err="1" smtClean="0"/>
              <a:t>الوب</a:t>
            </a:r>
            <a:r>
              <a:rPr lang="ar-SA" dirty="0" smtClean="0"/>
              <a:t> من </a:t>
            </a:r>
            <a:r>
              <a:rPr lang="ar-SA" dirty="0" err="1" smtClean="0"/>
              <a:t>الوسوم</a:t>
            </a:r>
            <a:r>
              <a:rPr lang="ar-SA" dirty="0" smtClean="0"/>
              <a:t> التالية </a:t>
            </a:r>
          </a:p>
          <a:p>
            <a:pPr>
              <a:buNone/>
            </a:pPr>
            <a:r>
              <a:rPr lang="ar-SA" dirty="0" err="1" smtClean="0"/>
              <a:t>(</a:t>
            </a:r>
            <a:r>
              <a:rPr lang="en-US" dirty="0" smtClean="0"/>
              <a:t>tag</a:t>
            </a:r>
            <a:r>
              <a:rPr lang="ar-SA" dirty="0" smtClean="0"/>
              <a:t>) داخل </a:t>
            </a:r>
            <a:r>
              <a:rPr lang="ar-SA" dirty="0" err="1" smtClean="0"/>
              <a:t>الوسم</a:t>
            </a:r>
            <a:r>
              <a:rPr lang="ar-SA" dirty="0" smtClean="0"/>
              <a:t> </a:t>
            </a:r>
            <a:r>
              <a:rPr lang="en-US" dirty="0" smtClean="0"/>
              <a:t>&lt;body&gt;</a:t>
            </a:r>
          </a:p>
          <a:p>
            <a:pPr algn="l" rtl="0">
              <a:buNone/>
            </a:pPr>
            <a:r>
              <a:rPr lang="ar-SA" sz="2400" dirty="0" smtClean="0"/>
              <a:t>لتغيير لون الخلفيه </a:t>
            </a:r>
            <a:r>
              <a:rPr lang="en-US" sz="2400" dirty="0" smtClean="0"/>
              <a:t>      &lt;body </a:t>
            </a:r>
            <a:r>
              <a:rPr lang="en-US" sz="2400" dirty="0" err="1" smtClean="0"/>
              <a:t>bgcolor</a:t>
            </a:r>
            <a:r>
              <a:rPr lang="en-US" sz="2400" dirty="0" smtClean="0"/>
              <a:t>=“green”&gt;</a:t>
            </a:r>
            <a:endParaRPr lang="ar-SA" sz="2400" dirty="0" smtClean="0"/>
          </a:p>
          <a:p>
            <a:pPr rtl="0">
              <a:buNone/>
            </a:pPr>
            <a:r>
              <a:rPr lang="ar-SA" sz="2000" b="1" dirty="0" smtClean="0"/>
              <a:t>لجعل الخلفية عبارة عن صورة </a:t>
            </a:r>
            <a:r>
              <a:rPr lang="en-US" sz="2000" b="1" dirty="0" smtClean="0"/>
              <a:t>          &lt;body </a:t>
            </a:r>
            <a:r>
              <a:rPr lang="en-US" sz="2000" b="1" dirty="0" err="1" smtClean="0"/>
              <a:t>bgcolor</a:t>
            </a:r>
            <a:r>
              <a:rPr lang="en-US" sz="2000" b="1" dirty="0" smtClean="0"/>
              <a:t>=“</a:t>
            </a:r>
            <a:r>
              <a:rPr lang="ar-SA" sz="2000" b="1" dirty="0" smtClean="0"/>
              <a:t>اسم الصورة.</a:t>
            </a:r>
            <a:r>
              <a:rPr lang="en-US" sz="2000" b="1" dirty="0" smtClean="0"/>
              <a:t>jpg”&gt; </a:t>
            </a:r>
          </a:p>
          <a:p>
            <a:pPr rtl="0">
              <a:buNone/>
            </a:pPr>
            <a:r>
              <a:rPr lang="ar-SA" sz="2000" b="1" dirty="0" smtClean="0"/>
              <a:t>ملاحظة: يجب ان تكون الصورة في نفس مجلد الصفحة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1143000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تحديد اتجاه النص وتنسيق الخطوط والألوان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/>
          <a:lstStyle/>
          <a:p>
            <a:r>
              <a:rPr lang="ar-SA" dirty="0" smtClean="0"/>
              <a:t>الألوان في </a:t>
            </a:r>
            <a:r>
              <a:rPr lang="en-US" dirty="0" smtClean="0"/>
              <a:t>HTML</a:t>
            </a:r>
          </a:p>
          <a:p>
            <a:pPr>
              <a:buNone/>
            </a:pPr>
            <a:r>
              <a:rPr lang="ar-SA" sz="2000" dirty="0" smtClean="0"/>
              <a:t>الألوان في الكمبيوتر تنتج من خلط الألوان الأساسية الضوئية الثلاثة، وهي الأحمر والأخضر والأزرق</a:t>
            </a:r>
          </a:p>
          <a:p>
            <a:pPr>
              <a:buNone/>
            </a:pPr>
            <a:r>
              <a:rPr lang="ar-SA" sz="2000" dirty="0" smtClean="0"/>
              <a:t>يمكن كتابة </a:t>
            </a:r>
            <a:r>
              <a:rPr lang="ar-SA" sz="2000" dirty="0" err="1" smtClean="0"/>
              <a:t>الللون</a:t>
            </a:r>
            <a:r>
              <a:rPr lang="ar-SA" sz="2000" dirty="0" smtClean="0"/>
              <a:t> بصيغة </a:t>
            </a:r>
            <a:r>
              <a:rPr lang="ar-SA" sz="2000" dirty="0" err="1" smtClean="0"/>
              <a:t>صحيحة (</a:t>
            </a:r>
            <a:r>
              <a:rPr lang="en-US" sz="2000" dirty="0" err="1" smtClean="0"/>
              <a:t>yellow,green,red,blue,black</a:t>
            </a:r>
            <a:r>
              <a:rPr lang="en-US" sz="2000" dirty="0" smtClean="0"/>
              <a:t> </a:t>
            </a:r>
            <a:r>
              <a:rPr lang="ar-SA" sz="2000" dirty="0" err="1" smtClean="0"/>
              <a:t>)</a:t>
            </a:r>
            <a:endParaRPr lang="ar-SA" sz="2000" dirty="0" smtClean="0"/>
          </a:p>
          <a:p>
            <a:pPr>
              <a:buNone/>
            </a:pPr>
            <a:r>
              <a:rPr lang="ar-SA" sz="2000" dirty="0" smtClean="0"/>
              <a:t>ويكمن بصيغة الرموز</a:t>
            </a:r>
          </a:p>
          <a:p>
            <a:pPr>
              <a:buNone/>
            </a:pPr>
            <a:endParaRPr lang="ar-SA" sz="2000" dirty="0" smtClean="0"/>
          </a:p>
          <a:p>
            <a:pPr>
              <a:buNone/>
            </a:pPr>
            <a:endParaRPr lang="ar-SA" sz="2000" dirty="0" smtClean="0"/>
          </a:p>
          <a:p>
            <a:pPr>
              <a:buNone/>
            </a:pPr>
            <a:endParaRPr lang="ar-SA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352800"/>
            <a:ext cx="3143250" cy="236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228600"/>
            <a:ext cx="7498080" cy="6019800"/>
          </a:xfrm>
        </p:spPr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لتحديد الفقرات يتم إحاطتها </a:t>
            </a:r>
            <a:r>
              <a:rPr lang="ar-SA" dirty="0" err="1" smtClean="0"/>
              <a:t>بالوسم</a:t>
            </a:r>
            <a:r>
              <a:rPr lang="ar-SA" dirty="0" smtClean="0"/>
              <a:t> </a:t>
            </a:r>
            <a:r>
              <a:rPr lang="en-US" dirty="0" smtClean="0"/>
              <a:t>P </a:t>
            </a:r>
            <a:endParaRPr lang="ar-SA" dirty="0" smtClean="0"/>
          </a:p>
          <a:p>
            <a:pPr algn="l" rtl="0">
              <a:buNone/>
            </a:pPr>
            <a:r>
              <a:rPr lang="en-US" sz="2000" dirty="0" smtClean="0"/>
              <a:t>&lt;p&gt;</a:t>
            </a:r>
            <a:r>
              <a:rPr lang="ar-SA" sz="2000" dirty="0" smtClean="0"/>
              <a:t>هنا توضع كتابة الفقرة الجديدة </a:t>
            </a:r>
            <a:r>
              <a:rPr lang="en-US" sz="2000" dirty="0" smtClean="0"/>
              <a:t>&lt;/p&gt;</a:t>
            </a:r>
          </a:p>
          <a:p>
            <a:endParaRPr lang="ar-SA" dirty="0" smtClean="0"/>
          </a:p>
          <a:p>
            <a:r>
              <a:rPr lang="ar-SA" dirty="0" smtClean="0"/>
              <a:t>للانتقال لسطر جديد نستخدم </a:t>
            </a:r>
            <a:r>
              <a:rPr lang="ar-SA" dirty="0" err="1" smtClean="0"/>
              <a:t>الوسم</a:t>
            </a:r>
            <a:r>
              <a:rPr lang="ar-SA" dirty="0" smtClean="0"/>
              <a:t> </a:t>
            </a:r>
            <a:r>
              <a:rPr lang="en-US" dirty="0" err="1" smtClean="0"/>
              <a:t>br</a:t>
            </a:r>
            <a:endParaRPr lang="en-US" dirty="0" smtClean="0"/>
          </a:p>
          <a:p>
            <a:pPr algn="l" rtl="0"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br</a:t>
            </a:r>
            <a:r>
              <a:rPr lang="en-US" sz="2000" dirty="0" smtClean="0"/>
              <a:t>&gt;</a:t>
            </a:r>
            <a:r>
              <a:rPr lang="ar-SA" sz="2000" dirty="0" smtClean="0"/>
              <a:t>هنا توضع الكتابة في سطر جديد بدون </a:t>
            </a:r>
            <a:r>
              <a:rPr lang="ar-SA" sz="2000" smtClean="0"/>
              <a:t>انهاء الفقرة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639762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تمرين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1644650" y="838200"/>
            <a:ext cx="7499350" cy="5410200"/>
          </a:xfrm>
        </p:spPr>
        <p:txBody>
          <a:bodyPr/>
          <a:lstStyle/>
          <a:p>
            <a:r>
              <a:rPr lang="ar-SA" dirty="0" smtClean="0"/>
              <a:t>نريد كتابة العبارة </a:t>
            </a:r>
            <a:r>
              <a:rPr lang="ar-SA" dirty="0" err="1" smtClean="0"/>
              <a:t>الاتية </a:t>
            </a:r>
            <a:r>
              <a:rPr lang="ar-SA" dirty="0" smtClean="0"/>
              <a:t>”</a:t>
            </a:r>
            <a:r>
              <a:rPr lang="ar-SA" dirty="0" err="1" smtClean="0"/>
              <a:t>هذة</a:t>
            </a:r>
            <a:r>
              <a:rPr lang="ar-SA" dirty="0" smtClean="0"/>
              <a:t> صفحتي </a:t>
            </a:r>
            <a:r>
              <a:rPr lang="ar-SA" dirty="0" err="1" smtClean="0"/>
              <a:t>الاولى“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وفي سطر اخر </a:t>
            </a:r>
            <a:r>
              <a:rPr lang="ar-SA" dirty="0" err="1" smtClean="0"/>
              <a:t>نكتب ”انا ..</a:t>
            </a:r>
            <a:r>
              <a:rPr lang="ar-SA" dirty="0" smtClean="0"/>
              <a:t> اسم </a:t>
            </a:r>
            <a:r>
              <a:rPr lang="ar-SA" dirty="0" err="1" smtClean="0"/>
              <a:t>الطالبة ..</a:t>
            </a:r>
            <a:r>
              <a:rPr lang="ar-SA" dirty="0" smtClean="0"/>
              <a:t> مبرمجة </a:t>
            </a:r>
            <a:r>
              <a:rPr lang="ar-SA" dirty="0" err="1" smtClean="0"/>
              <a:t>ناجحة“</a:t>
            </a:r>
            <a:endParaRPr lang="ar-SA" dirty="0" smtClean="0"/>
          </a:p>
          <a:p>
            <a:r>
              <a:rPr lang="ar-SA" dirty="0" smtClean="0"/>
              <a:t>وعنوان الصفحة صفحتي الاولى</a:t>
            </a:r>
          </a:p>
          <a:p>
            <a:r>
              <a:rPr lang="ar-SA" dirty="0" smtClean="0"/>
              <a:t>بحيث يكون </a:t>
            </a:r>
            <a:r>
              <a:rPr lang="ar-SA" dirty="0" err="1" smtClean="0"/>
              <a:t>اتجاة</a:t>
            </a:r>
            <a:r>
              <a:rPr lang="ar-SA" dirty="0" smtClean="0"/>
              <a:t> العبارة من اليمين لليسار وخلفية الصفحة باللون الاخضر  </a:t>
            </a:r>
            <a:endParaRPr lang="ar-S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114800"/>
            <a:ext cx="8201991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طريقة كتابة الكود</a:t>
            </a:r>
            <a:endParaRPr lang="ar-SA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295400"/>
            <a:ext cx="6019800" cy="539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90800"/>
            <a:ext cx="4572000" cy="1091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عنوان 1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1143000"/>
          </a:xfrm>
        </p:spPr>
        <p:txBody>
          <a:bodyPr>
            <a:normAutofit/>
          </a:bodyPr>
          <a:lstStyle/>
          <a:p>
            <a:pPr algn="r"/>
            <a:r>
              <a:rPr lang="ar-SA" sz="2800" b="1" i="1" dirty="0" err="1" smtClean="0"/>
              <a:t>الوسم</a:t>
            </a:r>
            <a:r>
              <a:rPr lang="ar-SA" sz="2800" b="1" i="1" dirty="0" smtClean="0"/>
              <a:t> </a:t>
            </a:r>
            <a:r>
              <a:rPr lang="en-US" sz="2800" b="1" i="1" dirty="0" smtClean="0"/>
              <a:t>Font</a:t>
            </a:r>
            <a:r>
              <a:rPr lang="ar-SA" sz="2800" b="1" i="1" dirty="0" smtClean="0"/>
              <a:t>  للتحكم في النصوص</a:t>
            </a:r>
            <a:endParaRPr lang="ar-SA" sz="2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1644650" y="1066800"/>
            <a:ext cx="7499350" cy="5791200"/>
          </a:xfrm>
        </p:spPr>
        <p:txBody>
          <a:bodyPr>
            <a:normAutofit/>
          </a:bodyPr>
          <a:lstStyle/>
          <a:p>
            <a:r>
              <a:rPr lang="ar-SA" sz="2400" dirty="0" smtClean="0"/>
              <a:t>يعمل </a:t>
            </a:r>
            <a:r>
              <a:rPr lang="ar-SA" sz="2400" dirty="0" err="1" smtClean="0"/>
              <a:t>الوسم</a:t>
            </a:r>
            <a:r>
              <a:rPr lang="ar-SA" sz="2400" dirty="0" smtClean="0"/>
              <a:t> </a:t>
            </a:r>
            <a:r>
              <a:rPr lang="en-US" sz="2400" dirty="0" smtClean="0"/>
              <a:t>font</a:t>
            </a:r>
            <a:r>
              <a:rPr lang="ar-SA" sz="2400" dirty="0" smtClean="0"/>
              <a:t> دائما مع مجموعة من الخصائص، فهو لا يمتلك أي تأثير لوحده، وأهم خصائصه هي التي تحدد نوع الخط والتي تحدد لونه </a:t>
            </a:r>
          </a:p>
          <a:p>
            <a:pPr>
              <a:buNone/>
            </a:pPr>
            <a:r>
              <a:rPr lang="ar-SA" sz="2400" dirty="0" smtClean="0"/>
              <a:t>والتي تحدد حجمه.</a:t>
            </a:r>
          </a:p>
          <a:p>
            <a:pPr marL="539496" indent="-457200">
              <a:buFont typeface="+mj-lt"/>
              <a:buAutoNum type="arabicPeriod"/>
            </a:pPr>
            <a:r>
              <a:rPr lang="ar-SA" sz="2400" dirty="0" smtClean="0"/>
              <a:t>نوع الخط </a:t>
            </a:r>
            <a:r>
              <a:rPr lang="en-US" sz="2400" dirty="0" smtClean="0"/>
              <a:t>face</a:t>
            </a:r>
          </a:p>
          <a:p>
            <a:pPr>
              <a:buNone/>
            </a:pPr>
            <a:r>
              <a:rPr lang="en-US" sz="1800" dirty="0" smtClean="0"/>
              <a:t>&lt;font face="</a:t>
            </a:r>
            <a:r>
              <a:rPr lang="en-US" sz="1800" dirty="0" err="1" smtClean="0"/>
              <a:t>verdana</a:t>
            </a:r>
            <a:r>
              <a:rPr lang="en-US" sz="1800" dirty="0" smtClean="0"/>
              <a:t>"&gt;Verdana Text&lt;/font&gt;&lt;</a:t>
            </a:r>
            <a:r>
              <a:rPr lang="en-US" sz="1800" dirty="0" err="1" smtClean="0"/>
              <a:t>br</a:t>
            </a:r>
            <a:r>
              <a:rPr lang="en-US" sz="1800" dirty="0" smtClean="0"/>
              <a:t>&gt;    </a:t>
            </a:r>
          </a:p>
          <a:p>
            <a:pPr>
              <a:buNone/>
            </a:pPr>
            <a:r>
              <a:rPr lang="en-US" sz="1800" dirty="0" smtClean="0"/>
              <a:t>          &lt;font face="Courier New"&gt;Courier New Text&lt;/font&gt;</a:t>
            </a:r>
          </a:p>
          <a:p>
            <a:pPr marL="539496" indent="-457200">
              <a:buNone/>
            </a:pPr>
            <a:endParaRPr lang="ar-SA" sz="2400" dirty="0" smtClean="0"/>
          </a:p>
          <a:p>
            <a:pPr marL="539496" indent="-457200">
              <a:buFont typeface="+mj-lt"/>
              <a:buAutoNum type="arabicPeriod" startAt="2"/>
            </a:pPr>
            <a:r>
              <a:rPr lang="ar-SA" sz="2400" dirty="0" smtClean="0"/>
              <a:t> لون الخط  </a:t>
            </a:r>
            <a:r>
              <a:rPr lang="en-US" sz="2400" dirty="0" smtClean="0"/>
              <a:t>color</a:t>
            </a:r>
            <a:endParaRPr lang="ar-SA" sz="2400" dirty="0" smtClean="0"/>
          </a:p>
          <a:p>
            <a:pPr marL="539496" indent="-457200" rtl="0">
              <a:buNone/>
            </a:pPr>
            <a:r>
              <a:rPr lang="en-US" sz="1800" dirty="0" smtClean="0"/>
              <a:t>&lt;font color="red"&gt; </a:t>
            </a:r>
            <a:r>
              <a:rPr lang="ar-SA" sz="1800" dirty="0" smtClean="0"/>
              <a:t> الخط باللون الاحمر</a:t>
            </a:r>
            <a:r>
              <a:rPr lang="en-US" sz="1800" dirty="0" smtClean="0"/>
              <a:t> &lt; /font&gt;</a:t>
            </a:r>
          </a:p>
          <a:p>
            <a:pPr marL="539496" indent="-457200">
              <a:buFont typeface="+mj-lt"/>
              <a:buAutoNum type="arabicPeriod" startAt="3"/>
            </a:pPr>
            <a:endParaRPr lang="ar-SA" sz="2400" dirty="0" smtClean="0"/>
          </a:p>
          <a:p>
            <a:pPr marL="539496" indent="-457200">
              <a:buFont typeface="+mj-lt"/>
              <a:buAutoNum type="arabicPeriod" startAt="3"/>
            </a:pPr>
            <a:r>
              <a:rPr lang="ar-SA" sz="2400" dirty="0" smtClean="0"/>
              <a:t>حجم الخط</a:t>
            </a:r>
            <a:r>
              <a:rPr lang="en-US" sz="2400" dirty="0" smtClean="0"/>
              <a:t> size  </a:t>
            </a:r>
            <a:endParaRPr lang="ar-SA" sz="2400" dirty="0" smtClean="0"/>
          </a:p>
          <a:p>
            <a:pPr marL="539496" indent="-457200" rtl="0">
              <a:buNone/>
            </a:pPr>
            <a:r>
              <a:rPr lang="en-US" sz="2400" dirty="0" smtClean="0"/>
              <a:t>&lt;font size="4"&gt; </a:t>
            </a:r>
            <a:r>
              <a:rPr lang="ar-SA" sz="2400" dirty="0" smtClean="0"/>
              <a:t>حجم الخط 4</a:t>
            </a:r>
            <a:r>
              <a:rPr lang="en-US" sz="2400" dirty="0" smtClean="0"/>
              <a:t> &lt; /font&gt; &lt;</a:t>
            </a:r>
            <a:r>
              <a:rPr lang="en-US" sz="2400" dirty="0" err="1" smtClean="0"/>
              <a:t>br</a:t>
            </a:r>
            <a:r>
              <a:rPr lang="en-US" sz="2400" dirty="0" smtClean="0"/>
              <a:t>&gt;</a:t>
            </a:r>
          </a:p>
          <a:p>
            <a:pPr marL="539496" indent="-457200" rtl="0">
              <a:buNone/>
            </a:pPr>
            <a:r>
              <a:rPr lang="en-US" sz="2400" dirty="0" smtClean="0"/>
              <a:t>      &lt;font size="9"&gt; </a:t>
            </a:r>
            <a:r>
              <a:rPr lang="ar-SA" sz="2400" dirty="0" smtClean="0"/>
              <a:t>   حجم الخط 9</a:t>
            </a:r>
            <a:r>
              <a:rPr lang="en-US" sz="2400" dirty="0" smtClean="0"/>
              <a:t> &lt; /font&gt;</a:t>
            </a:r>
            <a:endParaRPr lang="ar-SA" sz="2400" dirty="0" smtClean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62400"/>
            <a:ext cx="4572000" cy="1187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5410200"/>
            <a:ext cx="234315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العناوين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 </a:t>
            </a:r>
            <a:r>
              <a:rPr lang="ar-SA" sz="2400" dirty="0" smtClean="0"/>
              <a:t>وهي من ستة مستويات، العنوان الأول </a:t>
            </a:r>
            <a:r>
              <a:rPr lang="en-US" sz="2400" dirty="0" smtClean="0"/>
              <a:t>h1</a:t>
            </a:r>
            <a:r>
              <a:rPr lang="ar-SA" sz="2400" dirty="0" smtClean="0"/>
              <a:t> والثاني </a:t>
            </a:r>
            <a:r>
              <a:rPr lang="en-US" sz="2400" dirty="0" smtClean="0"/>
              <a:t>h2</a:t>
            </a:r>
            <a:r>
              <a:rPr lang="ar-SA" sz="2400" dirty="0" smtClean="0"/>
              <a:t>وهكذا حتى </a:t>
            </a:r>
            <a:r>
              <a:rPr lang="en-US" sz="2400" dirty="0" smtClean="0"/>
              <a:t>h6</a:t>
            </a:r>
            <a:r>
              <a:rPr lang="ar-SA" sz="2400" dirty="0" smtClean="0"/>
              <a:t> </a:t>
            </a:r>
            <a:r>
              <a:rPr lang="ar-SA" sz="2400" dirty="0" err="1" smtClean="0"/>
              <a:t>..</a:t>
            </a:r>
            <a:endParaRPr lang="ar-SA" sz="2400" dirty="0" smtClean="0"/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 smtClean="0"/>
              <a:t>وتكون في صفحة </a:t>
            </a:r>
            <a:r>
              <a:rPr lang="ar-SA" sz="2400" dirty="0" err="1" smtClean="0"/>
              <a:t>الوب</a:t>
            </a:r>
            <a:r>
              <a:rPr lang="ar-SA" sz="2400" dirty="0" smtClean="0"/>
              <a:t> 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981200"/>
            <a:ext cx="22383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962400"/>
            <a:ext cx="21717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err="1" smtClean="0"/>
              <a:t>تنسيقات</a:t>
            </a:r>
            <a:r>
              <a:rPr lang="ar-SA" dirty="0" smtClean="0"/>
              <a:t> اخرى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لتحديد اتجاه الفقرة استخدم الخاصية </a:t>
            </a:r>
            <a:r>
              <a:rPr lang="en-US" dirty="0" smtClean="0"/>
              <a:t>align</a:t>
            </a:r>
            <a:r>
              <a:rPr lang="ar-SA" dirty="0" smtClean="0"/>
              <a:t> في </a:t>
            </a:r>
            <a:r>
              <a:rPr lang="ar-SA" dirty="0" err="1" smtClean="0"/>
              <a:t>الوسم</a:t>
            </a:r>
            <a:r>
              <a:rPr lang="ar-SA" dirty="0" smtClean="0"/>
              <a:t> </a:t>
            </a:r>
            <a:r>
              <a:rPr lang="en-US" dirty="0" smtClean="0"/>
              <a:t>P </a:t>
            </a:r>
          </a:p>
          <a:p>
            <a:endParaRPr lang="ar-SA" dirty="0" smtClean="0"/>
          </a:p>
          <a:p>
            <a:endParaRPr lang="ar-SA" dirty="0" smtClean="0"/>
          </a:p>
          <a:p>
            <a:pPr>
              <a:buNone/>
            </a:pPr>
            <a:r>
              <a:rPr lang="ar-SA" dirty="0" smtClean="0"/>
              <a:t>ويظهر في صفحة </a:t>
            </a:r>
            <a:r>
              <a:rPr lang="ar-SA" dirty="0" err="1" smtClean="0"/>
              <a:t>الوب</a:t>
            </a:r>
            <a:r>
              <a:rPr lang="ar-SA" dirty="0" smtClean="0"/>
              <a:t> كالشكل التالي </a:t>
            </a:r>
            <a:endParaRPr lang="ar-S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133600"/>
            <a:ext cx="6280641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733801"/>
            <a:ext cx="7772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/>
              <a:t>مقدمة عن الإنترنت</a:t>
            </a:r>
            <a:endParaRPr lang="ar-SA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لا يختلف اثنان في أن شبكة الإنترنت ازدادت أهميتها في الآونة الأخيرة.مما زاد هذه الأهمية دخول الانترنت في مجالات شتى منها مجالات التعليم والتجارة والاتصالات....الخ.</a:t>
            </a:r>
            <a:endParaRPr lang="en-US" dirty="0" smtClean="0"/>
          </a:p>
          <a:p>
            <a:r>
              <a:rPr lang="ar-SA" b="1" dirty="0" err="1" smtClean="0">
                <a:solidFill>
                  <a:srgbClr val="FF0000"/>
                </a:solidFill>
              </a:rPr>
              <a:t>ماهو</a:t>
            </a:r>
            <a:r>
              <a:rPr lang="ar-SA" b="1" dirty="0" smtClean="0">
                <a:solidFill>
                  <a:srgbClr val="FF0000"/>
                </a:solidFill>
              </a:rPr>
              <a:t> </a:t>
            </a:r>
            <a:r>
              <a:rPr lang="ar-SA" b="1" dirty="0" err="1" smtClean="0">
                <a:solidFill>
                  <a:srgbClr val="FF0000"/>
                </a:solidFill>
              </a:rPr>
              <a:t>الانترنت</a:t>
            </a:r>
            <a:r>
              <a:rPr lang="ar-SA" dirty="0" err="1" smtClean="0">
                <a:solidFill>
                  <a:srgbClr val="FF0000"/>
                </a:solidFill>
              </a:rPr>
              <a:t>:</a:t>
            </a:r>
            <a:endParaRPr lang="ar-S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rgbClr val="FF0000"/>
                </a:solidFill>
              </a:rPr>
              <a:t>   </a:t>
            </a:r>
            <a:r>
              <a:rPr lang="ar-SA" dirty="0" smtClean="0"/>
              <a:t>هو نظام ووسيلة اتصال من الشبكات الحاسوبية يصل ما بين حواسيب حول العالم ببروتوكول موحد هو بروتوكول إنترنت </a:t>
            </a:r>
            <a:r>
              <a:rPr lang="en-US" dirty="0" smtClean="0"/>
              <a:t>Internet Protocol)</a:t>
            </a:r>
            <a:r>
              <a:rPr lang="ar-SA" dirty="0" err="1" smtClean="0"/>
              <a:t>)(</a:t>
            </a:r>
            <a:r>
              <a:rPr lang="en-US" dirty="0" smtClean="0"/>
              <a:t>IP</a:t>
            </a:r>
            <a:r>
              <a:rPr lang="ar-SA" dirty="0" err="1" smtClean="0"/>
              <a:t>).</a:t>
            </a:r>
            <a:r>
              <a:rPr lang="ar-SA" dirty="0" smtClean="0"/>
              <a:t> تربط الإنترنت ما بين ملايين المستخدمين حول </a:t>
            </a:r>
            <a:r>
              <a:rPr lang="ar-SA" dirty="0" err="1" smtClean="0"/>
              <a:t>العالم .</a:t>
            </a:r>
            <a:endParaRPr lang="ar-SA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err="1" smtClean="0"/>
              <a:t>تنسيقات</a:t>
            </a:r>
            <a:r>
              <a:rPr lang="ar-SA" dirty="0" smtClean="0"/>
              <a:t> اخرى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err="1" smtClean="0"/>
              <a:t>الوسم</a:t>
            </a:r>
            <a:r>
              <a:rPr lang="ar-SA" dirty="0" smtClean="0"/>
              <a:t> </a:t>
            </a:r>
            <a:r>
              <a:rPr lang="en-US" dirty="0" smtClean="0"/>
              <a:t>&lt;B&gt; &lt;/B&gt;</a:t>
            </a:r>
            <a:r>
              <a:rPr lang="ar-SA" dirty="0" smtClean="0"/>
              <a:t>للخط العريض</a:t>
            </a:r>
          </a:p>
          <a:p>
            <a:r>
              <a:rPr lang="ar-SA" dirty="0" err="1" smtClean="0"/>
              <a:t>الوسم</a:t>
            </a:r>
            <a:r>
              <a:rPr lang="en-US" dirty="0" smtClean="0"/>
              <a:t> &lt;/I&gt; </a:t>
            </a:r>
            <a:r>
              <a:rPr lang="ar-SA" dirty="0" smtClean="0"/>
              <a:t> </a:t>
            </a:r>
            <a:r>
              <a:rPr lang="en-US" dirty="0" smtClean="0"/>
              <a:t>&lt;I&gt;</a:t>
            </a:r>
            <a:r>
              <a:rPr lang="ar-SA" dirty="0" smtClean="0"/>
              <a:t> للمائل </a:t>
            </a:r>
          </a:p>
          <a:p>
            <a:r>
              <a:rPr lang="ar-SA" dirty="0" err="1" smtClean="0"/>
              <a:t>والوسم</a:t>
            </a:r>
            <a:r>
              <a:rPr lang="ar-SA" dirty="0" smtClean="0"/>
              <a:t> </a:t>
            </a:r>
            <a:r>
              <a:rPr lang="en-US" dirty="0" smtClean="0"/>
              <a:t>&lt;U&gt; &lt;/U&gt;</a:t>
            </a:r>
            <a:r>
              <a:rPr lang="ar-SA" dirty="0" smtClean="0"/>
              <a:t> لكتابة نص </a:t>
            </a:r>
            <a:r>
              <a:rPr lang="ar-SA" dirty="0" err="1" smtClean="0"/>
              <a:t>تحتة</a:t>
            </a:r>
            <a:r>
              <a:rPr lang="ar-SA" dirty="0" smtClean="0"/>
              <a:t> خط</a:t>
            </a:r>
          </a:p>
          <a:p>
            <a:endParaRPr lang="ar-S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24200"/>
            <a:ext cx="4384687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276600"/>
            <a:ext cx="3378314" cy="3039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التعداد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/>
            <a:r>
              <a:rPr lang="en-US" dirty="0"/>
              <a:t>Align</a:t>
            </a:r>
            <a:r>
              <a:rPr lang="ar-SA" dirty="0"/>
              <a:t> ويتم كتابتها داخل الوسم </a:t>
            </a:r>
            <a:r>
              <a:rPr lang="en-US" dirty="0"/>
              <a:t>&lt;p&gt; </a:t>
            </a:r>
            <a:r>
              <a:rPr lang="ar-SA" dirty="0"/>
              <a:t>لمحاذاة النص وتأخذ القيم </a:t>
            </a:r>
            <a:r>
              <a:rPr lang="en-US" dirty="0"/>
              <a:t>Left, right, </a:t>
            </a:r>
            <a:r>
              <a:rPr lang="en-US" dirty="0" smtClean="0"/>
              <a:t>Center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الوسم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 &lt;/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لبدء فقرة تعداد نقطي</a:t>
            </a:r>
          </a:p>
          <a:p>
            <a:pPr>
              <a:buNone/>
            </a:pP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ملاحظة الوسم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&lt;li&gt; &lt;/li&gt; </a:t>
            </a: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لانشاء</a:t>
            </a: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فقرة تعداد نقطي و</a:t>
            </a:r>
          </a:p>
          <a:p>
            <a:pPr>
              <a:buNone/>
            </a:pP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يتم تكرارها لكل فقرة تعداد وتستخدم بعد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endParaRPr lang="ar-S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ويمكن تحديد شكل التنقيط عن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طريق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type(tag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&lt;UL type="circle"&gt;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تعداد نقطي بشكل دوائر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&lt;UL type=“square"&gt;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تعداد نقطي بشكل مربعات</a:t>
            </a:r>
          </a:p>
          <a:p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الوسم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 &lt;/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لبدء تعداد رقمي </a:t>
            </a:r>
          </a:p>
          <a:p>
            <a:pPr>
              <a:buNone/>
            </a:pP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ملاحظة الوسم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&lt;li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&lt;/li&gt; </a:t>
            </a: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لانشاء</a:t>
            </a: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فقرة تعداد رقمي و</a:t>
            </a:r>
          </a:p>
          <a:p>
            <a:pPr>
              <a:buNone/>
            </a:pPr>
            <a:r>
              <a:rPr lang="ar-S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يتم تكرارها لكل فقرة تعداد وتستخدم بعد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ar-SA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>مثال</a:t>
            </a:r>
            <a:br>
              <a:rPr lang="ar-SA" dirty="0" smtClean="0"/>
            </a:br>
            <a:endParaRPr lang="ar-S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438400" y="4114800"/>
            <a:ext cx="377190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ربع نص 4"/>
          <p:cNvSpPr txBox="1"/>
          <p:nvPr/>
        </p:nvSpPr>
        <p:spPr>
          <a:xfrm>
            <a:off x="3886200" y="3733800"/>
            <a:ext cx="50292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accent2">
                    <a:lumMod val="75000"/>
                  </a:schemeClr>
                </a:solidFill>
                <a:latin typeface="AGA Arabesque" pitchFamily="2" charset="2"/>
              </a:rPr>
              <a:t>ويظهر في المتصفح</a:t>
            </a:r>
            <a:endParaRPr lang="ar-SA" sz="2000" b="1" dirty="0">
              <a:solidFill>
                <a:schemeClr val="accent2">
                  <a:lumMod val="75000"/>
                </a:schemeClr>
              </a:solidFill>
              <a:latin typeface="AGA Arabesque" pitchFamily="2" charset="2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457200"/>
            <a:ext cx="4497118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الارتباطات التشعبية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/>
              <a:t>الارتباط التشعبي :</a:t>
            </a:r>
          </a:p>
          <a:p>
            <a:pPr marL="82296" indent="0">
              <a:buNone/>
            </a:pPr>
            <a:r>
              <a:rPr lang="ar-SA" dirty="0"/>
              <a:t>هو نص أو رسم يمكنك نقره للانتقال إلى مكان مختلف على الصفحة أو فتح صفحة ويب مختلفة أو بدء رسالة بريد إلكتروني ...</a:t>
            </a:r>
            <a:r>
              <a:rPr lang="ar-SA" dirty="0" err="1"/>
              <a:t>إالخ</a:t>
            </a:r>
            <a:endParaRPr lang="ar-SA" dirty="0"/>
          </a:p>
          <a:p>
            <a:r>
              <a:rPr lang="ar-SA" dirty="0"/>
              <a:t>مهما كان نوع الارتباط التشعبي </a:t>
            </a:r>
            <a:r>
              <a:rPr lang="ar-SA" dirty="0" err="1"/>
              <a:t>اللذي</a:t>
            </a:r>
            <a:r>
              <a:rPr lang="ar-SA" dirty="0"/>
              <a:t> نريد إنشاءه التركيب النحوي الأساسي هو نفسه يبدا بالوسم </a:t>
            </a:r>
            <a:r>
              <a:rPr lang="en-US" dirty="0" smtClean="0"/>
              <a:t>  &lt;a&gt;</a:t>
            </a:r>
            <a:endParaRPr lang="en-US" dirty="0"/>
          </a:p>
          <a:p>
            <a:r>
              <a:rPr lang="ar-SA" dirty="0">
                <a:solidFill>
                  <a:srgbClr val="FF0000"/>
                </a:solidFill>
              </a:rPr>
              <a:t>يجب حفظ الملف في نفس المجلد الذي حفظتي به </a:t>
            </a:r>
            <a:r>
              <a:rPr lang="ar-SA" dirty="0" smtClean="0">
                <a:solidFill>
                  <a:srgbClr val="FF0000"/>
                </a:solidFill>
              </a:rPr>
              <a:t>صفحتك</a:t>
            </a:r>
          </a:p>
          <a:p>
            <a:pPr marL="182880" lvl="0" indent="-182880">
              <a:spcBef>
                <a:spcPct val="20000"/>
              </a:spcBef>
              <a:buClr>
                <a:srgbClr val="93A299"/>
              </a:buClr>
              <a:buSzPct val="85000"/>
              <a:buFont typeface="Arial" pitchFamily="34" charset="0"/>
              <a:buChar char="•"/>
            </a:pPr>
            <a:r>
              <a:rPr lang="ar-SA">
                <a:solidFill>
                  <a:srgbClr val="292934"/>
                </a:solidFill>
                <a:latin typeface="Arial"/>
                <a:cs typeface="Arial"/>
              </a:rPr>
              <a:t>قاعدة</a:t>
            </a:r>
            <a:r>
              <a:rPr lang="ar-SA" smtClean="0">
                <a:solidFill>
                  <a:srgbClr val="292934"/>
                </a:solidFill>
                <a:latin typeface="Arial"/>
                <a:cs typeface="Arial"/>
              </a:rPr>
              <a:t>:</a:t>
            </a:r>
            <a:endParaRPr lang="ar-SA" sz="2400" dirty="0">
              <a:solidFill>
                <a:srgbClr val="292934"/>
              </a:solidFill>
              <a:latin typeface="Arial"/>
              <a:cs typeface="Arial"/>
            </a:endParaRPr>
          </a:p>
          <a:p>
            <a:pPr marL="182880" lvl="0" indent="-182880" algn="ctr" rtl="0">
              <a:spcBef>
                <a:spcPct val="20000"/>
              </a:spcBef>
              <a:buClr>
                <a:srgbClr val="93A299"/>
              </a:buClr>
              <a:buSzPct val="85000"/>
              <a:buFont typeface="Arial" pitchFamily="34" charset="0"/>
              <a:buChar char="•"/>
            </a:pPr>
            <a:r>
              <a:rPr lang="en-US" sz="2400" dirty="0">
                <a:solidFill>
                  <a:srgbClr val="292934"/>
                </a:solidFill>
                <a:latin typeface="Arial"/>
              </a:rPr>
              <a:t>&lt;a </a:t>
            </a:r>
            <a:r>
              <a:rPr lang="en-US" sz="2400" dirty="0" err="1">
                <a:solidFill>
                  <a:srgbClr val="292934"/>
                </a:solidFill>
                <a:latin typeface="Arial"/>
              </a:rPr>
              <a:t>href</a:t>
            </a:r>
            <a:r>
              <a:rPr lang="en-US" sz="2400" dirty="0">
                <a:solidFill>
                  <a:srgbClr val="292934"/>
                </a:solidFill>
                <a:latin typeface="Arial"/>
              </a:rPr>
              <a:t>=“</a:t>
            </a:r>
            <a:r>
              <a:rPr lang="ar-SA" sz="2400" dirty="0">
                <a:solidFill>
                  <a:srgbClr val="292934"/>
                </a:solidFill>
                <a:latin typeface="Arial"/>
                <a:cs typeface="Arial"/>
              </a:rPr>
              <a:t>الرابط</a:t>
            </a:r>
            <a:r>
              <a:rPr lang="en-US" sz="2400" dirty="0">
                <a:solidFill>
                  <a:srgbClr val="292934"/>
                </a:solidFill>
                <a:latin typeface="Arial"/>
              </a:rPr>
              <a:t>” &gt; </a:t>
            </a:r>
            <a:r>
              <a:rPr lang="ar-SA" sz="2400" dirty="0">
                <a:solidFill>
                  <a:srgbClr val="292934"/>
                </a:solidFill>
                <a:latin typeface="Arial"/>
                <a:cs typeface="Arial"/>
              </a:rPr>
              <a:t>النص الظاهر </a:t>
            </a:r>
            <a:r>
              <a:rPr lang="en-US" sz="2400" dirty="0">
                <a:solidFill>
                  <a:srgbClr val="292934"/>
                </a:solidFill>
                <a:latin typeface="Arial"/>
              </a:rPr>
              <a:t>&lt;/a&gt;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انشاء الارتباط التشعبي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استخدم </a:t>
            </a:r>
            <a:r>
              <a:rPr lang="ar-SA" dirty="0" err="1" smtClean="0"/>
              <a:t>الوسم</a:t>
            </a:r>
            <a:r>
              <a:rPr lang="ar-SA" dirty="0" smtClean="0"/>
              <a:t> </a:t>
            </a:r>
            <a:r>
              <a:rPr lang="en-US" dirty="0" smtClean="0"/>
              <a:t>a</a:t>
            </a:r>
            <a:r>
              <a:rPr lang="ar-SA" dirty="0" smtClean="0"/>
              <a:t> مع الخاصية </a:t>
            </a:r>
            <a:r>
              <a:rPr lang="en-US" dirty="0" err="1" smtClean="0"/>
              <a:t>href</a:t>
            </a:r>
            <a:r>
              <a:rPr lang="ar-SA" dirty="0" smtClean="0"/>
              <a:t> لتحديد الوجهة</a:t>
            </a:r>
          </a:p>
          <a:p>
            <a:endParaRPr lang="ar-SA" dirty="0" smtClean="0"/>
          </a:p>
          <a:p>
            <a:endParaRPr lang="ar-SA" dirty="0" smtClean="0"/>
          </a:p>
          <a:p>
            <a:pPr>
              <a:buNone/>
            </a:pPr>
            <a:r>
              <a:rPr lang="ar-SA" dirty="0" smtClean="0"/>
              <a:t>وينشا لدينا رابط تشعبي ينقلنا الى موقع مايكروسوفت</a:t>
            </a:r>
          </a:p>
          <a:p>
            <a:pPr>
              <a:buNone/>
            </a:pPr>
            <a:r>
              <a:rPr lang="ar-SA" dirty="0" smtClean="0"/>
              <a:t>ويفتح </a:t>
            </a:r>
            <a:r>
              <a:rPr lang="en-US" dirty="0" smtClean="0"/>
              <a:t>outlook </a:t>
            </a:r>
            <a:r>
              <a:rPr lang="ar-SA" dirty="0" err="1" smtClean="0"/>
              <a:t>لارسال</a:t>
            </a:r>
            <a:r>
              <a:rPr lang="ar-SA" dirty="0" smtClean="0"/>
              <a:t> ايميل </a:t>
            </a:r>
            <a:endParaRPr lang="ar-SA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0"/>
            <a:ext cx="8388534" cy="7762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199" y="4267200"/>
            <a:ext cx="691910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مستطيل 5"/>
          <p:cNvSpPr/>
          <p:nvPr/>
        </p:nvSpPr>
        <p:spPr>
          <a:xfrm>
            <a:off x="1676400" y="2667000"/>
            <a:ext cx="3962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1676400" y="2209800"/>
            <a:ext cx="3657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523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b="1" i="1" dirty="0" smtClean="0"/>
              <a:t>إدراج الصور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105400"/>
          </a:xfrm>
        </p:spPr>
        <p:txBody>
          <a:bodyPr>
            <a:normAutofit/>
          </a:bodyPr>
          <a:lstStyle/>
          <a:p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يتم إدراج الصور في صفحة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عن طريق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الوسم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IMG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، وهو وسم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مفرد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( لا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يجتاج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إلى وسم إغلاق)، وهذا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الوسم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يحتاج إلى خاصية مهمة لكي يعمل بشكل سليم هي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والتي نضع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بها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عنوان الصورة المطلوبة</a:t>
            </a:r>
          </a:p>
          <a:p>
            <a:pPr algn="ctr" rtl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img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=“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اسم الصورة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.gif"&gt;</a:t>
            </a:r>
          </a:p>
          <a:p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توجد أيضا الخاصية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width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لتحديد عرض الصورة و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height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لتحديد ارتفاعها، يمكن بواسطة الخاصيتان السابقتان تكبير الصورة وتصغيرها حسب المطلوب</a:t>
            </a:r>
          </a:p>
          <a:p>
            <a:pPr algn="ctr" rtl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img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=“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اسم الصورة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.gif“ width=200 height=100&gt;</a:t>
            </a:r>
          </a:p>
          <a:p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ملاحظة:</a:t>
            </a:r>
          </a:p>
          <a:p>
            <a:pPr marL="82296" indent="0">
              <a:buNone/>
            </a:pP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 يجب حفظ الصورة فنفس المجلد الذي حفظتي فيه صفحتك</a:t>
            </a:r>
          </a:p>
          <a:p>
            <a:pPr rtl="0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الجداول</a:t>
            </a:r>
            <a:endParaRPr lang="ar-SA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تعتبر الجداول من أهم مكونات صفحات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، وجميع التصاميم </a:t>
            </a:r>
            <a:r>
              <a:rPr lang="ar-SA" sz="2800" dirty="0" err="1" smtClean="0">
                <a:latin typeface="Times New Roman" pitchFamily="18" charset="0"/>
                <a:cs typeface="Times New Roman" pitchFamily="18" charset="0"/>
              </a:rPr>
              <a:t>الإحترافية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تستفيد من الجداول لتصميم الصفحة وتوزيع الكائنات عليها وتشكيلها في القالب الذي يريدونه، يتم إدراج الجدول </a:t>
            </a:r>
            <a:r>
              <a:rPr lang="ar-SA" sz="2800" dirty="0" err="1" smtClean="0">
                <a:latin typeface="Times New Roman" pitchFamily="18" charset="0"/>
                <a:cs typeface="Times New Roman" pitchFamily="18" charset="0"/>
              </a:rPr>
              <a:t>بالوسم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&lt; table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وداخل الجدول يجب إدراج صفوف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وداخل الصفوف توجد البيانات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&lt; td</a:t>
            </a:r>
            <a:r>
              <a:rPr lang="ar-SA" sz="2800" dirty="0" err="1" smtClean="0">
                <a:latin typeface="Times New Roman" pitchFamily="18" charset="0"/>
                <a:cs typeface="Times New Roman" pitchFamily="18" charset="0"/>
              </a:rPr>
              <a:t>..</a:t>
            </a: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يمكن وضع إطار للجدول بالخاصية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tag 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border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حيث نحدد فيه سماكة الإطار المطلوب</a:t>
            </a:r>
          </a:p>
          <a:p>
            <a:pPr algn="ctr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&lt;table border="1"&gt;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81000"/>
            <a:ext cx="4648200" cy="42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710113"/>
            <a:ext cx="6070115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ويظهر في المتصفح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43000"/>
          </a:xfrm>
        </p:spPr>
        <p:txBody>
          <a:bodyPr/>
          <a:lstStyle/>
          <a:p>
            <a:pPr algn="r"/>
            <a:r>
              <a:rPr lang="ar-SA" dirty="0" smtClean="0"/>
              <a:t>الجداول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5257800"/>
          </a:xfrm>
        </p:spPr>
        <p:txBody>
          <a:bodyPr>
            <a:normAutofit/>
          </a:bodyPr>
          <a:lstStyle/>
          <a:p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يمكنك أيضا التحكم بالمسافة بين الخلايا بواسطة الخاصية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cellspacing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، والمسافة بين الحدود الداخلية للخلايا ومحتويات الخلايا بواسطة الخاصية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cellpadding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800" dirty="0" err="1" smtClean="0">
                <a:latin typeface="Times New Roman" pitchFamily="18" charset="0"/>
                <a:cs typeface="Times New Roman" pitchFamily="18" charset="0"/>
              </a:rPr>
              <a:t>...</a:t>
            </a: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&lt;table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cellspacing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="10"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cellpadding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="20" border="1”&gt;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400" dirty="0" smtClean="0"/>
              <a:t>يمكن التحكم بلون خلفية الجدول بالخاصية </a:t>
            </a:r>
            <a:r>
              <a:rPr lang="en-US" sz="2400" dirty="0" err="1" smtClean="0"/>
              <a:t>bgcolor</a:t>
            </a:r>
            <a:endParaRPr lang="ar-SA" sz="2400" dirty="0" smtClean="0"/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&lt;table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bgcolor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="Yellow</a:t>
            </a:r>
            <a:r>
              <a:rPr lang="en-US" sz="2400" dirty="0" smtClean="0"/>
              <a:t>“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border="1”&gt;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400" dirty="0" smtClean="0"/>
              <a:t>يمكن التحكم بمحاذاة محتوى الخلية أفقيا بالخاصية </a:t>
            </a:r>
            <a:r>
              <a:rPr lang="en-US" sz="2400" dirty="0" smtClean="0"/>
              <a:t>align</a:t>
            </a:r>
            <a:r>
              <a:rPr lang="ar-SA" sz="2400" dirty="0" smtClean="0"/>
              <a:t> ورأسيا بالخاصية </a:t>
            </a:r>
            <a:r>
              <a:rPr lang="en-US" sz="2400" dirty="0" err="1" smtClean="0"/>
              <a:t>valign</a:t>
            </a:r>
            <a:r>
              <a:rPr lang="ar-SA" sz="2400" dirty="0" smtClean="0"/>
              <a:t>، في الخاصية </a:t>
            </a:r>
            <a:r>
              <a:rPr lang="en-US" sz="2400" dirty="0" smtClean="0"/>
              <a:t>align</a:t>
            </a:r>
            <a:r>
              <a:rPr lang="ar-SA" sz="2400" dirty="0" smtClean="0"/>
              <a:t> القيمة </a:t>
            </a:r>
            <a:r>
              <a:rPr lang="en-US" sz="2400" dirty="0" smtClean="0"/>
              <a:t>left</a:t>
            </a:r>
            <a:r>
              <a:rPr lang="ar-SA" sz="2400" dirty="0" smtClean="0"/>
              <a:t> تعني محاذاة لليسار و </a:t>
            </a:r>
            <a:r>
              <a:rPr lang="en-US" sz="2400" dirty="0" err="1" smtClean="0"/>
              <a:t>rigth</a:t>
            </a:r>
            <a:r>
              <a:rPr lang="ar-SA" sz="2400" dirty="0" smtClean="0"/>
              <a:t> لليمين و </a:t>
            </a:r>
            <a:r>
              <a:rPr lang="en-US" sz="2400" dirty="0" smtClean="0"/>
              <a:t>center</a:t>
            </a:r>
            <a:r>
              <a:rPr lang="ar-SA" sz="2400" dirty="0" smtClean="0"/>
              <a:t> بالمنتصف، أما الخاصية </a:t>
            </a:r>
            <a:r>
              <a:rPr lang="en-US" sz="2400" dirty="0" err="1" smtClean="0"/>
              <a:t>valign</a:t>
            </a:r>
            <a:r>
              <a:rPr lang="ar-SA" sz="2400" dirty="0" smtClean="0"/>
              <a:t> </a:t>
            </a:r>
            <a:r>
              <a:rPr lang="ar-SA" sz="2400" dirty="0" err="1" smtClean="0"/>
              <a:t>فتأخد</a:t>
            </a:r>
            <a:r>
              <a:rPr lang="ar-SA" sz="2400" dirty="0" smtClean="0"/>
              <a:t> القيمة </a:t>
            </a:r>
            <a:r>
              <a:rPr lang="en-US" sz="2400" dirty="0" smtClean="0"/>
              <a:t>top</a:t>
            </a:r>
            <a:r>
              <a:rPr lang="ar-SA" sz="2400" dirty="0" smtClean="0"/>
              <a:t> </a:t>
            </a:r>
            <a:r>
              <a:rPr lang="ar-SA" sz="2400" dirty="0" err="1" smtClean="0"/>
              <a:t>للأعلى،</a:t>
            </a:r>
            <a:r>
              <a:rPr lang="ar-SA" sz="2400" dirty="0" smtClean="0"/>
              <a:t> </a:t>
            </a:r>
            <a:r>
              <a:rPr lang="en-US" sz="2400" dirty="0" smtClean="0"/>
              <a:t>bottom</a:t>
            </a:r>
            <a:r>
              <a:rPr lang="ar-SA" sz="2400" dirty="0" smtClean="0"/>
              <a:t> للأسفل </a:t>
            </a:r>
            <a:r>
              <a:rPr lang="en-US" sz="2400" dirty="0" smtClean="0"/>
              <a:t>middle</a:t>
            </a:r>
            <a:r>
              <a:rPr lang="ar-SA" sz="2400" dirty="0" smtClean="0"/>
              <a:t> </a:t>
            </a:r>
            <a:r>
              <a:rPr lang="ar-SA" sz="2400" dirty="0" err="1" smtClean="0"/>
              <a:t>للمنتصف.</a:t>
            </a:r>
            <a:r>
              <a:rPr lang="ar-SA" sz="2400" dirty="0" smtClean="0"/>
              <a:t> 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762000"/>
            <a:ext cx="5213779" cy="3421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47800" y="0"/>
            <a:ext cx="7498080" cy="990600"/>
          </a:xfrm>
        </p:spPr>
        <p:txBody>
          <a:bodyPr/>
          <a:lstStyle/>
          <a:p>
            <a:pPr algn="r"/>
            <a:r>
              <a:rPr lang="ar-SA" dirty="0" smtClean="0"/>
              <a:t>مثال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838200"/>
            <a:ext cx="7498080" cy="5410200"/>
          </a:xfrm>
        </p:spPr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pPr>
              <a:buNone/>
            </a:pPr>
            <a:r>
              <a:rPr lang="ar-SA" dirty="0" smtClean="0"/>
              <a:t>ويظهر في المتصفح</a:t>
            </a:r>
            <a:endParaRPr lang="ar-SA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343400"/>
            <a:ext cx="552307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b="1" dirty="0" smtClean="0"/>
              <a:t>بعض الأمثلة على الاستخدامات </a:t>
            </a:r>
            <a:r>
              <a:rPr lang="ar-SA" b="1" dirty="0" err="1" smtClean="0"/>
              <a:t>الإتصالية</a:t>
            </a:r>
            <a:r>
              <a:rPr lang="ar-SA" b="1" dirty="0" smtClean="0"/>
              <a:t> للإنترنت</a:t>
            </a:r>
            <a:endParaRPr lang="ar-SA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محركات وأدلة </a:t>
            </a:r>
            <a:r>
              <a:rPr lang="ar-SA" dirty="0" err="1" smtClean="0"/>
              <a:t>البحث :</a:t>
            </a:r>
            <a:r>
              <a:rPr lang="ar-SA" dirty="0" smtClean="0"/>
              <a:t>  </a:t>
            </a:r>
            <a:r>
              <a:rPr lang="en-US" dirty="0" err="1" smtClean="0"/>
              <a:t>google</a:t>
            </a:r>
            <a:r>
              <a:rPr lang="en-US" dirty="0" smtClean="0"/>
              <a:t>, yahoo </a:t>
            </a:r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البريد الإلكتروني</a:t>
            </a:r>
          </a:p>
          <a:p>
            <a:endParaRPr lang="ar-SA" dirty="0" smtClean="0"/>
          </a:p>
          <a:p>
            <a:r>
              <a:rPr lang="ar-SA" dirty="0" smtClean="0"/>
              <a:t>مواقع </a:t>
            </a:r>
            <a:r>
              <a:rPr lang="ar-SA" dirty="0" err="1" smtClean="0"/>
              <a:t>الويب :</a:t>
            </a:r>
            <a:r>
              <a:rPr lang="ar-SA" dirty="0" smtClean="0"/>
              <a:t>  </a:t>
            </a:r>
          </a:p>
          <a:p>
            <a:pPr>
              <a:buNone/>
            </a:pPr>
            <a:r>
              <a:rPr lang="ar-SA" dirty="0" smtClean="0"/>
              <a:t> </a:t>
            </a:r>
            <a:r>
              <a:rPr lang="ar-SA" sz="3000" dirty="0" smtClean="0"/>
              <a:t>هي برامج تتيح وتعرض المعلومات والبيانات وهي في الأصل رموز ولكن يتم ترجمتها إلى كلمات وتعرض للمستخدم على </a:t>
            </a:r>
            <a:r>
              <a:rPr lang="ar-SA" sz="3000" dirty="0" err="1" smtClean="0"/>
              <a:t>الشاشة.</a:t>
            </a:r>
            <a:r>
              <a:rPr lang="ar-SA" sz="3000" dirty="0" smtClean="0"/>
              <a:t>  </a:t>
            </a:r>
          </a:p>
          <a:p>
            <a:pPr>
              <a:buNone/>
            </a:pPr>
            <a:endParaRPr lang="ar-SA" sz="3000" b="1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النماذج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عندما تريد إرسال المعلومات من متصفح الويب، إلى مزود الويب فإنك تستخدم بروتوكول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في عمل ذلك، وينص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بروتكول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على أن البيانات ترسل في صورة أزواج، كل زوج عبارة عن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إسم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وقيمة، مثلا إذا أردت إرسال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إسم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المستخدم عبر بروتوكول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فإنك ترسل العبارة التالية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name=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mubarmej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هذا يسمى زوج لأنه يتكون من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جزئين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، الجزء الأول هو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إسم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المعلومة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)، والجزء الثاني هو المعلومة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نفسها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mubarmej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البيانات ترسل بطريقتين </a:t>
            </a:r>
          </a:p>
          <a:p>
            <a:pPr marL="539496" indent="-45720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Get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تظهر البيانات في شريط العنوان وتلحق بعدها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بعلامة ؟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39496" indent="-457200">
              <a:buNone/>
            </a:pPr>
            <a:r>
              <a:rPr lang="en-US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http://somewhere.com/script.cgi?name=mubarmej&amp;country=United+States </a:t>
            </a:r>
          </a:p>
          <a:p>
            <a:pPr marL="539496" indent="-457200">
              <a:buFont typeface="+mj-lt"/>
              <a:buAutoNum type="arabicPeriod" startAt="2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Post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لا تظهر البيانات في شريط العنو</a:t>
            </a:r>
            <a:r>
              <a:rPr lang="ar-SA" sz="2400" dirty="0" smtClean="0"/>
              <a:t>ان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>
              <a:buNone/>
            </a:pP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876800" y="4953000"/>
            <a:ext cx="4038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النماذج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النماذج واجهة سهلة لإدخال البيانات مثل مربعات النص وقوائم </a:t>
            </a:r>
            <a:r>
              <a:rPr lang="ar-SA" sz="2800" dirty="0" err="1" smtClean="0">
                <a:latin typeface="Times New Roman" pitchFamily="18" charset="0"/>
                <a:cs typeface="Times New Roman" pitchFamily="18" charset="0"/>
              </a:rPr>
              <a:t>الإختيار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ومربعات نعم/لا والأزرار.</a:t>
            </a:r>
          </a:p>
          <a:p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يتم إدراج النموذج </a:t>
            </a:r>
            <a:r>
              <a:rPr lang="ar-SA" sz="2800" dirty="0" err="1" smtClean="0">
                <a:latin typeface="Times New Roman" pitchFamily="18" charset="0"/>
                <a:cs typeface="Times New Roman" pitchFamily="18" charset="0"/>
              </a:rPr>
              <a:t>بالوسم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&lt;form&gt;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ويتم إدراج المعلومات في صورة وسوم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&lt;input&gt;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800" dirty="0" err="1" smtClean="0">
                <a:latin typeface="Times New Roman" pitchFamily="18" charset="0"/>
                <a:cs typeface="Times New Roman" pitchFamily="18" charset="0"/>
              </a:rPr>
              <a:t>..</a:t>
            </a: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خواص النموذج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form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Action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تحدد عنوان البرنامج الذي سيستفيد من البيانات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Method 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تحدد طريقة نقل البيانات إما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post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أو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get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>Type</a:t>
            </a:r>
            <a:br>
              <a:rPr lang="en-US" dirty="0" smtClean="0"/>
            </a:br>
            <a:r>
              <a:rPr lang="ar-SA" dirty="0" smtClean="0"/>
              <a:t>انواع </a:t>
            </a:r>
            <a:r>
              <a:rPr lang="ar-SA" dirty="0" err="1" smtClean="0"/>
              <a:t>النماذج: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Text</a:t>
            </a:r>
            <a:r>
              <a:rPr lang="ar-SA" b="1" dirty="0" smtClean="0"/>
              <a:t> :</a:t>
            </a:r>
            <a:r>
              <a:rPr lang="ar-SA" dirty="0" smtClean="0"/>
              <a:t> يظهر في النموذج في صورة مربع نص يمكن للمستخدم إدخال أي شيء فيه.</a:t>
            </a:r>
            <a:endParaRPr lang="ar-SA" b="1" dirty="0" smtClean="0"/>
          </a:p>
          <a:p>
            <a:r>
              <a:rPr lang="en-US" b="1" dirty="0" smtClean="0"/>
              <a:t>Radio button</a:t>
            </a:r>
            <a:r>
              <a:rPr lang="ar-SA" b="1" dirty="0" smtClean="0"/>
              <a:t>: </a:t>
            </a:r>
            <a:r>
              <a:rPr lang="ar-SA" dirty="0" smtClean="0"/>
              <a:t>يستخدم لعمل الدوائر لكي يختار المستخدم قيمة ما من عدة </a:t>
            </a:r>
            <a:r>
              <a:rPr lang="ar-SA" dirty="0" err="1" smtClean="0"/>
              <a:t>خيارات.</a:t>
            </a:r>
            <a:r>
              <a:rPr lang="ar-SA" dirty="0" smtClean="0"/>
              <a:t> </a:t>
            </a:r>
            <a:endParaRPr lang="ar-SA" b="1" dirty="0" smtClean="0"/>
          </a:p>
          <a:p>
            <a:r>
              <a:rPr lang="en-US" b="1" dirty="0" smtClean="0"/>
              <a:t>Checkbox</a:t>
            </a:r>
            <a:r>
              <a:rPr lang="ar-SA" b="1" dirty="0" smtClean="0"/>
              <a:t> :</a:t>
            </a:r>
            <a:r>
              <a:rPr lang="ar-SA" dirty="0" smtClean="0"/>
              <a:t> لعمل مربع اختيار.</a:t>
            </a:r>
          </a:p>
          <a:p>
            <a:pPr lvl="0"/>
            <a:r>
              <a:rPr lang="en-US" b="1" dirty="0" smtClean="0"/>
              <a:t>Button</a:t>
            </a:r>
            <a:r>
              <a:rPr lang="ar-SA" b="1" dirty="0" smtClean="0"/>
              <a:t> :</a:t>
            </a:r>
            <a:r>
              <a:rPr lang="ar-SA" dirty="0" smtClean="0"/>
              <a:t> لعمل زر، ويستفاد من الزر في عمل أي </a:t>
            </a:r>
            <a:r>
              <a:rPr lang="ar-SA" dirty="0" err="1" smtClean="0"/>
              <a:t>شيء.</a:t>
            </a:r>
            <a:r>
              <a:rPr lang="ar-SA" dirty="0" smtClean="0"/>
              <a:t> </a:t>
            </a:r>
            <a:endParaRPr lang="en-US" smtClean="0"/>
          </a:p>
          <a:p>
            <a:endParaRPr lang="ar-SA" dirty="0" smtClean="0"/>
          </a:p>
          <a:p>
            <a:endParaRPr lang="ar-SA" b="1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مثال</a:t>
            </a:r>
            <a:endParaRPr lang="ar-S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1" y="228600"/>
            <a:ext cx="6934200" cy="3712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399" y="2895600"/>
            <a:ext cx="5483321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715500"/>
            <a:ext cx="249626" cy="219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اعداد </a:t>
            </a:r>
            <a:r>
              <a:rPr lang="ar-SA" dirty="0" err="1" smtClean="0"/>
              <a:t>الاستاذة: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الجوهرة </a:t>
            </a:r>
            <a:r>
              <a:rPr lang="ar-SA" dirty="0" err="1" smtClean="0"/>
              <a:t>الجهيمي</a:t>
            </a:r>
            <a:endParaRPr lang="ar-SA" dirty="0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/>
              <a:t>خطوات تصميم موقع ويب</a:t>
            </a:r>
            <a:endParaRPr lang="ar-SA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لكل مطور ويب أسلوبه الخاص في تصميم أي موقع فالمهم إنجاز التصميم مع معرفة نواقصه وعرضه والاستفادة من الأخطاء </a:t>
            </a:r>
            <a:r>
              <a:rPr lang="ar-SA" dirty="0" err="1" smtClean="0"/>
              <a:t>والانتقادات .</a:t>
            </a: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 marL="514350" indent="-514350">
              <a:buAutoNum type="arabicParenR"/>
            </a:pPr>
            <a:r>
              <a:rPr lang="ar-SA" b="1" dirty="0" smtClean="0"/>
              <a:t>معرفة أهداف الموقع </a:t>
            </a:r>
          </a:p>
          <a:p>
            <a:pPr marL="514350" indent="-514350">
              <a:buAutoNum type="arabicParenR"/>
            </a:pPr>
            <a:r>
              <a:rPr lang="ar-SA" b="1" dirty="0" smtClean="0"/>
              <a:t>محتوى الموقع</a:t>
            </a:r>
          </a:p>
          <a:p>
            <a:pPr marL="514350" indent="-514350">
              <a:buAutoNum type="arabicParenR"/>
            </a:pPr>
            <a:r>
              <a:rPr lang="ar-SA" b="1" dirty="0" smtClean="0"/>
              <a:t>التفاصيل التي يقدمها الموقع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fontAlgn="base"/>
            <a:r>
              <a:rPr lang="ar-SA" b="1" dirty="0" smtClean="0"/>
              <a:t>تقسيم المحتوى على عناصر</a:t>
            </a:r>
            <a:endParaRPr lang="ar-SA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  <p:pic>
        <p:nvPicPr>
          <p:cNvPr id="9" name="صورة 8" descr="design-step-layou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219200"/>
            <a:ext cx="5745702" cy="3724067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762000" y="5105400"/>
            <a:ext cx="76200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ويجب ايضا فهم ومعرفة نوعية </a:t>
            </a:r>
            <a:r>
              <a:rPr lang="ar-SA" sz="2000" b="1" dirty="0" err="1" smtClean="0"/>
              <a:t>المدخلات</a:t>
            </a:r>
            <a:r>
              <a:rPr lang="ar-SA" sz="2000" b="1" dirty="0" smtClean="0"/>
              <a:t> </a:t>
            </a:r>
            <a:r>
              <a:rPr lang="en-US" sz="2000" b="1" dirty="0" smtClean="0"/>
              <a:t>input</a:t>
            </a:r>
            <a:r>
              <a:rPr lang="ar-SA" sz="2000" b="1" dirty="0" smtClean="0"/>
              <a:t> (سواء كانت كتابية او اختيارية او روابط </a:t>
            </a:r>
            <a:r>
              <a:rPr lang="ar-SA" sz="2000" b="1" dirty="0" err="1" smtClean="0"/>
              <a:t>تشعبية</a:t>
            </a:r>
            <a:r>
              <a:rPr lang="ar-SA" sz="2000" b="1" dirty="0" smtClean="0"/>
              <a:t> ) وتصميم المخرجات </a:t>
            </a:r>
            <a:r>
              <a:rPr lang="en-US" sz="2000" b="1" dirty="0" smtClean="0"/>
              <a:t>output </a:t>
            </a:r>
            <a:r>
              <a:rPr lang="ar-SA" sz="2000" b="1" dirty="0" smtClean="0"/>
              <a:t>بما يتوافق مع ذلك.</a:t>
            </a:r>
            <a:endParaRPr lang="ar-S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b="1" dirty="0" smtClean="0"/>
              <a:t>تصميم وكتابة المحتوى </a:t>
            </a:r>
            <a:r>
              <a:rPr lang="ar-SA" b="1" dirty="0" err="1" smtClean="0"/>
              <a:t>بإستخدام</a:t>
            </a:r>
            <a:r>
              <a:rPr lang="ar-SA" b="1" dirty="0" smtClean="0"/>
              <a:t> </a:t>
            </a:r>
            <a:r>
              <a:rPr lang="en-US" b="1" dirty="0" smtClean="0"/>
              <a:t>HTML</a:t>
            </a:r>
            <a:br>
              <a:rPr lang="en-US" b="1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>
                <a:solidFill>
                  <a:schemeClr val="tx1"/>
                </a:solidFill>
              </a:rPr>
              <a:t>تعريف لغة </a:t>
            </a:r>
            <a:r>
              <a:rPr lang="en-US" b="1" dirty="0" smtClean="0">
                <a:solidFill>
                  <a:schemeClr val="tx1"/>
                </a:solidFill>
              </a:rPr>
              <a:t>HTML </a:t>
            </a:r>
            <a:r>
              <a:rPr lang="ar-SA" b="1" dirty="0" err="1" smtClean="0">
                <a:solidFill>
                  <a:schemeClr val="tx1"/>
                </a:solidFill>
              </a:rPr>
              <a:t>:</a:t>
            </a:r>
            <a:endParaRPr lang="ar-SA" b="1" dirty="0" smtClean="0">
              <a:solidFill>
                <a:schemeClr val="tx1"/>
              </a:solidFill>
            </a:endParaRPr>
          </a:p>
          <a:p>
            <a:pPr algn="r"/>
            <a:r>
              <a:rPr lang="ar-SA" sz="2400" dirty="0" smtClean="0"/>
              <a:t> لغة تستخدم في تصميم صفحات </a:t>
            </a:r>
            <a:r>
              <a:rPr lang="ar-SA" sz="2400" dirty="0" err="1" smtClean="0"/>
              <a:t>الوب</a:t>
            </a:r>
            <a:r>
              <a:rPr lang="ar-SA" sz="2400" dirty="0" smtClean="0"/>
              <a:t> ومواقع </a:t>
            </a:r>
            <a:r>
              <a:rPr lang="ar-SA" sz="2400" dirty="0" err="1" smtClean="0"/>
              <a:t>الوب</a:t>
            </a:r>
            <a:r>
              <a:rPr lang="ar-SA" sz="2400" dirty="0" smtClean="0"/>
              <a:t>، وتعتبر هذه اللغة من أقدم اللغات وأوسعها استخداماً في تصميم صفحات </a:t>
            </a:r>
            <a:r>
              <a:rPr lang="ar-SA" sz="2400" dirty="0" err="1" smtClean="0"/>
              <a:t>الوب.</a:t>
            </a:r>
            <a:r>
              <a:rPr lang="ar-SA" sz="2400" dirty="0" smtClean="0"/>
              <a:t> ولغة </a:t>
            </a:r>
            <a:r>
              <a:rPr lang="en-US" sz="2400" dirty="0" smtClean="0"/>
              <a:t>  HTML </a:t>
            </a:r>
            <a:r>
              <a:rPr lang="ar-SA" sz="2400" dirty="0" smtClean="0"/>
              <a:t>تعطي برنامج تصفح الإنترنت وصفاً لكيفية عرض المحتويات.</a:t>
            </a:r>
          </a:p>
          <a:p>
            <a:pPr algn="r"/>
            <a:r>
              <a:rPr lang="ar-SA" sz="2400" dirty="0" smtClean="0"/>
              <a:t>تحتاج لمحرر النصوص لويندوز </a:t>
            </a:r>
            <a:r>
              <a:rPr lang="en-US" sz="2400" dirty="0" smtClean="0"/>
              <a:t>text </a:t>
            </a:r>
            <a:r>
              <a:rPr lang="en-US" sz="2400" dirty="0" err="1" smtClean="0"/>
              <a:t>doucment</a:t>
            </a:r>
            <a:r>
              <a:rPr lang="en-US" sz="2400" dirty="0" smtClean="0"/>
              <a:t> </a:t>
            </a:r>
            <a:r>
              <a:rPr lang="ar-SA" sz="2400" dirty="0" smtClean="0"/>
              <a:t>المفكرة</a:t>
            </a:r>
            <a:r>
              <a:rPr lang="en-US" sz="2400" dirty="0" smtClean="0"/>
              <a:t> </a:t>
            </a:r>
          </a:p>
          <a:p>
            <a:r>
              <a:rPr lang="ar-SA" sz="2400" dirty="0" smtClean="0"/>
              <a:t>تتكون ملفات </a:t>
            </a:r>
            <a:r>
              <a:rPr lang="en-US" sz="2400" dirty="0" smtClean="0"/>
              <a:t>HTML</a:t>
            </a:r>
            <a:r>
              <a:rPr lang="ar-SA" sz="2400" dirty="0" smtClean="0"/>
              <a:t> من </a:t>
            </a:r>
            <a:r>
              <a:rPr lang="ar-SA" sz="2400" dirty="0" err="1" smtClean="0"/>
              <a:t>قسمين :</a:t>
            </a:r>
            <a:r>
              <a:rPr lang="ar-SA" sz="2400" dirty="0" smtClean="0"/>
              <a:t> </a:t>
            </a:r>
            <a:endParaRPr lang="en-US" sz="2400" dirty="0" smtClean="0"/>
          </a:p>
          <a:p>
            <a:pPr lvl="0"/>
            <a:r>
              <a:rPr lang="ar-SA" sz="2400" b="1" dirty="0" err="1" smtClean="0"/>
              <a:t>المحتوى </a:t>
            </a:r>
            <a:r>
              <a:rPr lang="ar-SA" sz="2400" b="1" dirty="0" smtClean="0"/>
              <a:t>:</a:t>
            </a:r>
            <a:r>
              <a:rPr lang="ar-SA" sz="2400" dirty="0" smtClean="0"/>
              <a:t> وهو ما يشاهده الجمهور في </a:t>
            </a:r>
            <a:r>
              <a:rPr lang="ar-SA" sz="2400" dirty="0" err="1" smtClean="0"/>
              <a:t>صفحتك.</a:t>
            </a:r>
            <a:r>
              <a:rPr lang="ar-SA" sz="2400" dirty="0" smtClean="0"/>
              <a:t> </a:t>
            </a:r>
            <a:endParaRPr lang="en-US" sz="2400" dirty="0" smtClean="0"/>
          </a:p>
          <a:p>
            <a:pPr lvl="0"/>
            <a:r>
              <a:rPr lang="ar-SA" sz="2400" b="1" dirty="0" err="1" smtClean="0"/>
              <a:t>الوسوم</a:t>
            </a:r>
            <a:r>
              <a:rPr lang="ar-SA" sz="2400" b="1" dirty="0" smtClean="0"/>
              <a:t> :</a:t>
            </a:r>
            <a:r>
              <a:rPr lang="ar-SA" sz="2400" dirty="0" smtClean="0"/>
              <a:t>وهي الأجزاء التي تحدد كيف سيشاهد جمهورك</a:t>
            </a:r>
          </a:p>
          <a:p>
            <a:pPr algn="r"/>
            <a:endParaRPr lang="ar-SA" sz="2400" dirty="0" smtClean="0"/>
          </a:p>
          <a:p>
            <a:pPr algn="r"/>
            <a:endParaRPr lang="en-US" sz="2400" dirty="0" smtClean="0"/>
          </a:p>
          <a:p>
            <a:pPr algn="r"/>
            <a:endParaRPr lang="ar-SA" sz="2400" dirty="0" smtClean="0"/>
          </a:p>
          <a:p>
            <a:pPr algn="r"/>
            <a:endParaRPr lang="ar-SA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>كيف نقوم بحفظ </a:t>
            </a:r>
            <a:r>
              <a:rPr lang="ar-SA" dirty="0" err="1" smtClean="0"/>
              <a:t>العمل: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"/>
            <a:ext cx="3657600" cy="322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505200"/>
            <a:ext cx="4648200" cy="3202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>لتعديل </a:t>
            </a:r>
            <a:r>
              <a:rPr lang="ar-SA" dirty="0" err="1" smtClean="0"/>
              <a:t>العمل: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636837" y="2038350"/>
            <a:ext cx="50958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بنية ملف </a:t>
            </a:r>
            <a:r>
              <a:rPr lang="en-US" dirty="0" smtClean="0"/>
              <a:t>HTML</a:t>
            </a:r>
            <a:endParaRPr lang="ar-SA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الرأس </a:t>
            </a:r>
            <a:r>
              <a:rPr lang="en-US" b="1" dirty="0" smtClean="0"/>
              <a:t>Head</a:t>
            </a:r>
            <a:r>
              <a:rPr lang="ar-SA" b="1" dirty="0" smtClean="0"/>
              <a:t> :</a:t>
            </a:r>
            <a:r>
              <a:rPr lang="ar-SA" dirty="0" smtClean="0"/>
              <a:t> يحتوي على المعلومات الإضافية الخاصة بالمستند مثل عنوان الصفحة والكلمات </a:t>
            </a:r>
            <a:r>
              <a:rPr lang="ar-SA" dirty="0" err="1" smtClean="0"/>
              <a:t>المفتاحية</a:t>
            </a:r>
            <a:r>
              <a:rPr lang="ar-SA" dirty="0" smtClean="0"/>
              <a:t> </a:t>
            </a:r>
            <a:r>
              <a:rPr lang="ar-SA" dirty="0" err="1" smtClean="0"/>
              <a:t>.</a:t>
            </a:r>
            <a:r>
              <a:rPr lang="ar-SA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SA" b="1" dirty="0" smtClean="0"/>
              <a:t>الجسم </a:t>
            </a:r>
            <a:r>
              <a:rPr lang="en-US" b="1" dirty="0" smtClean="0"/>
              <a:t>Body</a:t>
            </a:r>
            <a:r>
              <a:rPr lang="ar-SA" b="1" dirty="0" smtClean="0"/>
              <a:t> :</a:t>
            </a:r>
            <a:r>
              <a:rPr lang="ar-SA" dirty="0" smtClean="0"/>
              <a:t> وهو يحتوي على المحتوى الذي يراه </a:t>
            </a:r>
            <a:r>
              <a:rPr lang="ar-SA" dirty="0" err="1" smtClean="0"/>
              <a:t>المستخدم.</a:t>
            </a:r>
            <a:r>
              <a:rPr lang="ar-SA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 smtClean="0"/>
          </a:p>
          <a:p>
            <a:r>
              <a:rPr lang="ar-SA" dirty="0" smtClean="0"/>
              <a:t>في كتابة </a:t>
            </a:r>
            <a:r>
              <a:rPr lang="ar-SA" dirty="0" err="1" smtClean="0"/>
              <a:t>الوسوم</a:t>
            </a:r>
            <a:r>
              <a:rPr lang="ar-SA" dirty="0" smtClean="0"/>
              <a:t> لغة </a:t>
            </a:r>
            <a:r>
              <a:rPr lang="en-US" dirty="0" smtClean="0"/>
              <a:t>HTML</a:t>
            </a:r>
            <a:r>
              <a:rPr lang="ar-SA" dirty="0" smtClean="0"/>
              <a:t> لا تراعي حالة الأحرف من حيث كونها كبيرة أو صغيرة، أي أنه في </a:t>
            </a:r>
            <a:r>
              <a:rPr lang="en-US" dirty="0" smtClean="0"/>
              <a:t>HTML</a:t>
            </a:r>
            <a:r>
              <a:rPr lang="ar-SA" dirty="0" smtClean="0"/>
              <a:t> </a:t>
            </a:r>
            <a:r>
              <a:rPr lang="ar-SA" dirty="0" err="1" smtClean="0"/>
              <a:t>وضع &lt;</a:t>
            </a:r>
            <a:r>
              <a:rPr lang="en-US" dirty="0" smtClean="0"/>
              <a:t>b</a:t>
            </a:r>
            <a:r>
              <a:rPr lang="ar-SA" dirty="0" smtClean="0"/>
              <a:t>&gt; لا يختلف </a:t>
            </a:r>
            <a:r>
              <a:rPr lang="ar-SA" dirty="0" err="1" smtClean="0"/>
              <a:t>عن &lt;</a:t>
            </a:r>
            <a:r>
              <a:rPr lang="en-US" dirty="0" smtClean="0"/>
              <a:t>B</a:t>
            </a:r>
            <a:r>
              <a:rPr lang="ar-SA" dirty="0" err="1" smtClean="0"/>
              <a:t>&gt;.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2204</TotalTime>
  <Words>1256</Words>
  <Application>Microsoft Office PowerPoint</Application>
  <PresentationFormat>عرض على الشاشة (3:4)‏</PresentationFormat>
  <Paragraphs>180</Paragraphs>
  <Slides>34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34</vt:i4>
      </vt:variant>
    </vt:vector>
  </HeadingPairs>
  <TitlesOfParts>
    <vt:vector size="35" baseType="lpstr">
      <vt:lpstr>انقلاب</vt:lpstr>
      <vt:lpstr>مقدمة عن الإنترنت وفهم لغة HTML </vt:lpstr>
      <vt:lpstr>مقدمة عن الإنترنت</vt:lpstr>
      <vt:lpstr>بعض الأمثلة على الاستخدامات الإتصالية للإنترنت</vt:lpstr>
      <vt:lpstr>خطوات تصميم موقع ويب</vt:lpstr>
      <vt:lpstr>تقسيم المحتوى على عناصر</vt:lpstr>
      <vt:lpstr>تصميم وكتابة المحتوى بإستخدام HTML </vt:lpstr>
      <vt:lpstr>كيف نقوم بحفظ العمل: </vt:lpstr>
      <vt:lpstr>لتعديل العمل: </vt:lpstr>
      <vt:lpstr>بنية ملف HTML</vt:lpstr>
      <vt:lpstr>المثال التالي يبين كيفية تقسيم ملف HTML </vt:lpstr>
      <vt:lpstr>مثال</vt:lpstr>
      <vt:lpstr>تحديد اتجاة النص وتنسيق الخطوط والالوان</vt:lpstr>
      <vt:lpstr>تحديد اتجاه النص وتنسيق الخطوط والألوان</vt:lpstr>
      <vt:lpstr>عرض تقديمي في PowerPoint</vt:lpstr>
      <vt:lpstr>تمرين</vt:lpstr>
      <vt:lpstr>طريقة كتابة الكود</vt:lpstr>
      <vt:lpstr>الوسم Font  للتحكم في النصوص</vt:lpstr>
      <vt:lpstr>العناوين</vt:lpstr>
      <vt:lpstr>تنسيقات اخرى</vt:lpstr>
      <vt:lpstr>تنسيقات اخرى</vt:lpstr>
      <vt:lpstr>التعداد</vt:lpstr>
      <vt:lpstr>مثال </vt:lpstr>
      <vt:lpstr>الارتباطات التشعبية </vt:lpstr>
      <vt:lpstr>انشاء الارتباط التشعبي </vt:lpstr>
      <vt:lpstr>إدراج الصور </vt:lpstr>
      <vt:lpstr>الجداول</vt:lpstr>
      <vt:lpstr>مثال</vt:lpstr>
      <vt:lpstr>الجداول</vt:lpstr>
      <vt:lpstr>مثال</vt:lpstr>
      <vt:lpstr>النماذج</vt:lpstr>
      <vt:lpstr>النماذج</vt:lpstr>
      <vt:lpstr>Type انواع النماذج:</vt:lpstr>
      <vt:lpstr>مثال</vt:lpstr>
      <vt:lpstr>اعداد الاستاذة: الجوهرة الجهيمي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SharePoint designer 2007</dc:title>
  <dc:creator>Abdullah</dc:creator>
  <cp:lastModifiedBy>Aljohara Fah. Aljuhaimi</cp:lastModifiedBy>
  <cp:revision>63</cp:revision>
  <cp:lastPrinted>2013-02-19T07:38:45Z</cp:lastPrinted>
  <dcterms:created xsi:type="dcterms:W3CDTF">2012-03-29T19:56:28Z</dcterms:created>
  <dcterms:modified xsi:type="dcterms:W3CDTF">2013-02-19T07:40:20Z</dcterms:modified>
</cp:coreProperties>
</file>